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7" r:id="rId4"/>
    <p:sldId id="262" r:id="rId5"/>
    <p:sldId id="272" r:id="rId6"/>
    <p:sldId id="2789" r:id="rId7"/>
    <p:sldId id="259" r:id="rId8"/>
    <p:sldId id="267" r:id="rId9"/>
    <p:sldId id="2794" r:id="rId10"/>
    <p:sldId id="274" r:id="rId11"/>
    <p:sldId id="2795" r:id="rId12"/>
    <p:sldId id="2796" r:id="rId13"/>
    <p:sldId id="263" r:id="rId14"/>
    <p:sldId id="2793" r:id="rId15"/>
    <p:sldId id="276" r:id="rId16"/>
  </p:sldIdLst>
  <p:sldSz cx="10439400" cy="7575550"/>
  <p:notesSz cx="10439400" cy="7575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4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2437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913438" y="0"/>
            <a:ext cx="4522787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349E4-EBB3-4A91-81AA-BAE6A2D95D6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947738"/>
            <a:ext cx="3521075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44575" y="3646488"/>
            <a:ext cx="8350250" cy="2982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96138"/>
            <a:ext cx="452437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913438" y="7196138"/>
            <a:ext cx="4522787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0317-08A8-40EA-971C-54708531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0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Мое сегодняшнее выступление о роли деловых ассоциаций в развитии индустрий в целом, и робототехники в частности.</a:t>
            </a:r>
            <a:br>
              <a:rPr lang="ru-RU" dirty="0"/>
            </a:br>
            <a:r>
              <a:rPr lang="ru-RU" dirty="0"/>
              <a:t>Ассоциации участвуют в диалоге общества и государства , определяя баланс профессиональных интересов.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0317-08A8-40EA-971C-54708531AC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6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1043925" y="3595350"/>
            <a:ext cx="8351500" cy="340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68325"/>
            <a:ext cx="3911600" cy="283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60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0317-08A8-40EA-971C-54708531AC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2955" y="2348420"/>
            <a:ext cx="8873490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5910" y="4242308"/>
            <a:ext cx="7307580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B91A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439400" cy="7564120"/>
          </a:xfrm>
          <a:custGeom>
            <a:avLst/>
            <a:gdLst/>
            <a:ahLst/>
            <a:cxnLst/>
            <a:rect l="l" t="t" r="r" b="b"/>
            <a:pathLst>
              <a:path w="10439400" h="7564120">
                <a:moveTo>
                  <a:pt x="10439400" y="0"/>
                </a:moveTo>
                <a:lnTo>
                  <a:pt x="0" y="0"/>
                </a:lnTo>
                <a:lnTo>
                  <a:pt x="0" y="7563611"/>
                </a:lnTo>
                <a:lnTo>
                  <a:pt x="10439400" y="7563611"/>
                </a:lnTo>
                <a:lnTo>
                  <a:pt x="10439400" y="0"/>
                </a:lnTo>
                <a:close/>
              </a:path>
            </a:pathLst>
          </a:custGeom>
          <a:solidFill>
            <a:srgbClr val="EDE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05B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B91A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439400" cy="7564120"/>
          </a:xfrm>
          <a:custGeom>
            <a:avLst/>
            <a:gdLst/>
            <a:ahLst/>
            <a:cxnLst/>
            <a:rect l="l" t="t" r="r" b="b"/>
            <a:pathLst>
              <a:path w="10439400" h="7564120">
                <a:moveTo>
                  <a:pt x="10439400" y="0"/>
                </a:moveTo>
                <a:lnTo>
                  <a:pt x="0" y="0"/>
                </a:lnTo>
                <a:lnTo>
                  <a:pt x="0" y="7563611"/>
                </a:lnTo>
                <a:lnTo>
                  <a:pt x="10439400" y="7563611"/>
                </a:lnTo>
                <a:lnTo>
                  <a:pt x="10439400" y="0"/>
                </a:lnTo>
                <a:close/>
              </a:path>
            </a:pathLst>
          </a:custGeom>
          <a:solidFill>
            <a:srgbClr val="EDE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44383" y="3156203"/>
            <a:ext cx="7925434" cy="4395470"/>
          </a:xfrm>
          <a:custGeom>
            <a:avLst/>
            <a:gdLst/>
            <a:ahLst/>
            <a:cxnLst/>
            <a:rect l="l" t="t" r="r" b="b"/>
            <a:pathLst>
              <a:path w="7925434" h="4395470">
                <a:moveTo>
                  <a:pt x="7924813" y="0"/>
                </a:moveTo>
                <a:lnTo>
                  <a:pt x="4251591" y="0"/>
                </a:lnTo>
                <a:lnTo>
                  <a:pt x="3673233" y="0"/>
                </a:lnTo>
                <a:lnTo>
                  <a:pt x="0" y="0"/>
                </a:lnTo>
                <a:lnTo>
                  <a:pt x="0" y="3937914"/>
                </a:lnTo>
                <a:lnTo>
                  <a:pt x="266" y="3988727"/>
                </a:lnTo>
                <a:lnTo>
                  <a:pt x="1155" y="4039539"/>
                </a:lnTo>
                <a:lnTo>
                  <a:pt x="2679" y="4090339"/>
                </a:lnTo>
                <a:lnTo>
                  <a:pt x="4584" y="4141152"/>
                </a:lnTo>
                <a:lnTo>
                  <a:pt x="7251" y="4179265"/>
                </a:lnTo>
                <a:lnTo>
                  <a:pt x="10426" y="4230078"/>
                </a:lnTo>
                <a:lnTo>
                  <a:pt x="14109" y="4280890"/>
                </a:lnTo>
                <a:lnTo>
                  <a:pt x="18427" y="4331703"/>
                </a:lnTo>
                <a:lnTo>
                  <a:pt x="26428" y="4395216"/>
                </a:lnTo>
                <a:lnTo>
                  <a:pt x="7898397" y="4395216"/>
                </a:lnTo>
                <a:lnTo>
                  <a:pt x="7906398" y="4331703"/>
                </a:lnTo>
                <a:lnTo>
                  <a:pt x="7910716" y="4280890"/>
                </a:lnTo>
                <a:lnTo>
                  <a:pt x="7914399" y="4230078"/>
                </a:lnTo>
                <a:lnTo>
                  <a:pt x="7917574" y="4179265"/>
                </a:lnTo>
                <a:lnTo>
                  <a:pt x="7920241" y="4141152"/>
                </a:lnTo>
                <a:lnTo>
                  <a:pt x="7922146" y="4090339"/>
                </a:lnTo>
                <a:lnTo>
                  <a:pt x="7923670" y="4039539"/>
                </a:lnTo>
                <a:lnTo>
                  <a:pt x="7924559" y="3988727"/>
                </a:lnTo>
                <a:lnTo>
                  <a:pt x="7924813" y="3937914"/>
                </a:lnTo>
                <a:lnTo>
                  <a:pt x="7924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5" y="0"/>
            <a:ext cx="4340225" cy="7564120"/>
          </a:xfrm>
          <a:custGeom>
            <a:avLst/>
            <a:gdLst/>
            <a:ahLst/>
            <a:cxnLst/>
            <a:rect l="l" t="t" r="r" b="b"/>
            <a:pathLst>
              <a:path w="4340225" h="7564120">
                <a:moveTo>
                  <a:pt x="4340098" y="0"/>
                </a:moveTo>
                <a:lnTo>
                  <a:pt x="0" y="0"/>
                </a:lnTo>
                <a:lnTo>
                  <a:pt x="0" y="7563611"/>
                </a:lnTo>
                <a:lnTo>
                  <a:pt x="4340098" y="7563611"/>
                </a:lnTo>
                <a:lnTo>
                  <a:pt x="4340098" y="0"/>
                </a:lnTo>
                <a:close/>
              </a:path>
            </a:pathLst>
          </a:custGeom>
          <a:solidFill>
            <a:srgbClr val="34C2D9">
              <a:alpha val="247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14972" y="887904"/>
            <a:ext cx="3424554" cy="6675755"/>
          </a:xfrm>
          <a:custGeom>
            <a:avLst/>
            <a:gdLst/>
            <a:ahLst/>
            <a:cxnLst/>
            <a:rect l="l" t="t" r="r" b="b"/>
            <a:pathLst>
              <a:path w="3424554" h="6675755">
                <a:moveTo>
                  <a:pt x="3424428" y="0"/>
                </a:moveTo>
                <a:lnTo>
                  <a:pt x="3369182" y="7191"/>
                </a:lnTo>
                <a:lnTo>
                  <a:pt x="3320796" y="14176"/>
                </a:lnTo>
                <a:lnTo>
                  <a:pt x="3224529" y="29797"/>
                </a:lnTo>
                <a:lnTo>
                  <a:pt x="3176778" y="38433"/>
                </a:lnTo>
                <a:lnTo>
                  <a:pt x="3129153" y="47577"/>
                </a:lnTo>
                <a:lnTo>
                  <a:pt x="3081781" y="57229"/>
                </a:lnTo>
                <a:lnTo>
                  <a:pt x="3034664" y="67389"/>
                </a:lnTo>
                <a:lnTo>
                  <a:pt x="2987675" y="78057"/>
                </a:lnTo>
                <a:lnTo>
                  <a:pt x="2941066" y="89233"/>
                </a:lnTo>
                <a:lnTo>
                  <a:pt x="2848229" y="113236"/>
                </a:lnTo>
                <a:lnTo>
                  <a:pt x="2802254" y="125936"/>
                </a:lnTo>
                <a:lnTo>
                  <a:pt x="2756407" y="139144"/>
                </a:lnTo>
                <a:lnTo>
                  <a:pt x="2710814" y="152860"/>
                </a:lnTo>
                <a:lnTo>
                  <a:pt x="2620518" y="181689"/>
                </a:lnTo>
                <a:lnTo>
                  <a:pt x="2575686" y="196929"/>
                </a:lnTo>
                <a:lnTo>
                  <a:pt x="2531109" y="212550"/>
                </a:lnTo>
                <a:lnTo>
                  <a:pt x="2486786" y="228679"/>
                </a:lnTo>
                <a:lnTo>
                  <a:pt x="2442718" y="245316"/>
                </a:lnTo>
                <a:lnTo>
                  <a:pt x="2355469" y="279987"/>
                </a:lnTo>
                <a:lnTo>
                  <a:pt x="2312288" y="298021"/>
                </a:lnTo>
                <a:lnTo>
                  <a:pt x="2269362" y="316436"/>
                </a:lnTo>
                <a:lnTo>
                  <a:pt x="2226691" y="335359"/>
                </a:lnTo>
                <a:lnTo>
                  <a:pt x="2184273" y="354790"/>
                </a:lnTo>
                <a:lnTo>
                  <a:pt x="2142108" y="374602"/>
                </a:lnTo>
                <a:lnTo>
                  <a:pt x="2100326" y="394922"/>
                </a:lnTo>
                <a:lnTo>
                  <a:pt x="2058797" y="415623"/>
                </a:lnTo>
                <a:lnTo>
                  <a:pt x="2017649" y="436832"/>
                </a:lnTo>
                <a:lnTo>
                  <a:pt x="1976754" y="458422"/>
                </a:lnTo>
                <a:lnTo>
                  <a:pt x="1936114" y="480520"/>
                </a:lnTo>
                <a:lnTo>
                  <a:pt x="1895855" y="502999"/>
                </a:lnTo>
                <a:lnTo>
                  <a:pt x="1855851" y="525859"/>
                </a:lnTo>
                <a:lnTo>
                  <a:pt x="1816227" y="549227"/>
                </a:lnTo>
                <a:lnTo>
                  <a:pt x="1776856" y="572976"/>
                </a:lnTo>
                <a:lnTo>
                  <a:pt x="1737868" y="597106"/>
                </a:lnTo>
                <a:lnTo>
                  <a:pt x="1699132" y="621744"/>
                </a:lnTo>
                <a:lnTo>
                  <a:pt x="1660778" y="646763"/>
                </a:lnTo>
                <a:lnTo>
                  <a:pt x="1622805" y="672036"/>
                </a:lnTo>
                <a:lnTo>
                  <a:pt x="1585086" y="697944"/>
                </a:lnTo>
                <a:lnTo>
                  <a:pt x="1547749" y="724106"/>
                </a:lnTo>
                <a:lnTo>
                  <a:pt x="1510792" y="750649"/>
                </a:lnTo>
                <a:lnTo>
                  <a:pt x="1474216" y="777700"/>
                </a:lnTo>
                <a:lnTo>
                  <a:pt x="1437894" y="805005"/>
                </a:lnTo>
                <a:lnTo>
                  <a:pt x="1401952" y="832818"/>
                </a:lnTo>
                <a:lnTo>
                  <a:pt x="1366393" y="861012"/>
                </a:lnTo>
                <a:lnTo>
                  <a:pt x="1331213" y="889460"/>
                </a:lnTo>
                <a:lnTo>
                  <a:pt x="1296416" y="918416"/>
                </a:lnTo>
                <a:lnTo>
                  <a:pt x="1261999" y="947626"/>
                </a:lnTo>
                <a:lnTo>
                  <a:pt x="1227962" y="977344"/>
                </a:lnTo>
                <a:lnTo>
                  <a:pt x="1194180" y="1007316"/>
                </a:lnTo>
                <a:lnTo>
                  <a:pt x="1160906" y="1037669"/>
                </a:lnTo>
                <a:lnTo>
                  <a:pt x="1128013" y="1068403"/>
                </a:lnTo>
                <a:lnTo>
                  <a:pt x="1095502" y="1099518"/>
                </a:lnTo>
                <a:lnTo>
                  <a:pt x="1063371" y="1130887"/>
                </a:lnTo>
                <a:lnTo>
                  <a:pt x="1031621" y="1162764"/>
                </a:lnTo>
                <a:lnTo>
                  <a:pt x="1000378" y="1194895"/>
                </a:lnTo>
                <a:lnTo>
                  <a:pt x="969391" y="1227280"/>
                </a:lnTo>
                <a:lnTo>
                  <a:pt x="938910" y="1260173"/>
                </a:lnTo>
                <a:lnTo>
                  <a:pt x="908811" y="1293320"/>
                </a:lnTo>
                <a:lnTo>
                  <a:pt x="879221" y="1326721"/>
                </a:lnTo>
                <a:lnTo>
                  <a:pt x="849883" y="1360503"/>
                </a:lnTo>
                <a:lnTo>
                  <a:pt x="821054" y="1394666"/>
                </a:lnTo>
                <a:lnTo>
                  <a:pt x="792733" y="1429083"/>
                </a:lnTo>
                <a:lnTo>
                  <a:pt x="764794" y="1463881"/>
                </a:lnTo>
                <a:lnTo>
                  <a:pt x="737234" y="1498933"/>
                </a:lnTo>
                <a:lnTo>
                  <a:pt x="710183" y="1534366"/>
                </a:lnTo>
                <a:lnTo>
                  <a:pt x="683513" y="1570053"/>
                </a:lnTo>
                <a:lnTo>
                  <a:pt x="657351" y="1606121"/>
                </a:lnTo>
                <a:lnTo>
                  <a:pt x="631571" y="1642316"/>
                </a:lnTo>
                <a:lnTo>
                  <a:pt x="606298" y="1679019"/>
                </a:lnTo>
                <a:lnTo>
                  <a:pt x="581532" y="1715849"/>
                </a:lnTo>
                <a:lnTo>
                  <a:pt x="557149" y="1753060"/>
                </a:lnTo>
                <a:lnTo>
                  <a:pt x="533273" y="1790525"/>
                </a:lnTo>
                <a:lnTo>
                  <a:pt x="509777" y="1828244"/>
                </a:lnTo>
                <a:lnTo>
                  <a:pt x="486918" y="1866344"/>
                </a:lnTo>
                <a:lnTo>
                  <a:pt x="464438" y="1904571"/>
                </a:lnTo>
                <a:lnTo>
                  <a:pt x="442468" y="1943179"/>
                </a:lnTo>
                <a:lnTo>
                  <a:pt x="420877" y="1982041"/>
                </a:lnTo>
                <a:lnTo>
                  <a:pt x="399923" y="2021157"/>
                </a:lnTo>
                <a:lnTo>
                  <a:pt x="379349" y="2060527"/>
                </a:lnTo>
                <a:lnTo>
                  <a:pt x="359409" y="2100151"/>
                </a:lnTo>
                <a:lnTo>
                  <a:pt x="339851" y="2140029"/>
                </a:lnTo>
                <a:lnTo>
                  <a:pt x="320801" y="2180161"/>
                </a:lnTo>
                <a:lnTo>
                  <a:pt x="302259" y="2220547"/>
                </a:lnTo>
                <a:lnTo>
                  <a:pt x="284352" y="2261187"/>
                </a:lnTo>
                <a:lnTo>
                  <a:pt x="266826" y="2302081"/>
                </a:lnTo>
                <a:lnTo>
                  <a:pt x="249808" y="2343229"/>
                </a:lnTo>
                <a:lnTo>
                  <a:pt x="233425" y="2384631"/>
                </a:lnTo>
                <a:lnTo>
                  <a:pt x="217424" y="2426160"/>
                </a:lnTo>
                <a:lnTo>
                  <a:pt x="202056" y="2467943"/>
                </a:lnTo>
                <a:lnTo>
                  <a:pt x="187198" y="2509980"/>
                </a:lnTo>
                <a:lnTo>
                  <a:pt x="172847" y="2552271"/>
                </a:lnTo>
                <a:lnTo>
                  <a:pt x="159130" y="2594816"/>
                </a:lnTo>
                <a:lnTo>
                  <a:pt x="145923" y="2637488"/>
                </a:lnTo>
                <a:lnTo>
                  <a:pt x="133223" y="2680414"/>
                </a:lnTo>
                <a:lnTo>
                  <a:pt x="121030" y="2723467"/>
                </a:lnTo>
                <a:lnTo>
                  <a:pt x="109474" y="2766774"/>
                </a:lnTo>
                <a:lnTo>
                  <a:pt x="98425" y="2810335"/>
                </a:lnTo>
                <a:lnTo>
                  <a:pt x="88010" y="2854023"/>
                </a:lnTo>
                <a:lnTo>
                  <a:pt x="78104" y="2897965"/>
                </a:lnTo>
                <a:lnTo>
                  <a:pt x="68833" y="2942034"/>
                </a:lnTo>
                <a:lnTo>
                  <a:pt x="60071" y="2986357"/>
                </a:lnTo>
                <a:lnTo>
                  <a:pt x="51816" y="3030807"/>
                </a:lnTo>
                <a:lnTo>
                  <a:pt x="44323" y="3075511"/>
                </a:lnTo>
                <a:lnTo>
                  <a:pt x="37337" y="3120342"/>
                </a:lnTo>
                <a:lnTo>
                  <a:pt x="30860" y="3165300"/>
                </a:lnTo>
                <a:lnTo>
                  <a:pt x="25019" y="3210512"/>
                </a:lnTo>
                <a:lnTo>
                  <a:pt x="19811" y="3255851"/>
                </a:lnTo>
                <a:lnTo>
                  <a:pt x="15239" y="3301317"/>
                </a:lnTo>
                <a:lnTo>
                  <a:pt x="11175" y="3347037"/>
                </a:lnTo>
                <a:lnTo>
                  <a:pt x="7747" y="3392757"/>
                </a:lnTo>
                <a:lnTo>
                  <a:pt x="4952" y="3438731"/>
                </a:lnTo>
                <a:lnTo>
                  <a:pt x="2794" y="3484832"/>
                </a:lnTo>
                <a:lnTo>
                  <a:pt x="1270" y="3531187"/>
                </a:lnTo>
                <a:lnTo>
                  <a:pt x="253" y="3577542"/>
                </a:lnTo>
                <a:lnTo>
                  <a:pt x="0" y="3624151"/>
                </a:lnTo>
                <a:lnTo>
                  <a:pt x="253" y="3670633"/>
                </a:lnTo>
                <a:lnTo>
                  <a:pt x="1270" y="3717115"/>
                </a:lnTo>
                <a:lnTo>
                  <a:pt x="2794" y="3763343"/>
                </a:lnTo>
                <a:lnTo>
                  <a:pt x="4952" y="3809444"/>
                </a:lnTo>
                <a:lnTo>
                  <a:pt x="7747" y="3855418"/>
                </a:lnTo>
                <a:lnTo>
                  <a:pt x="11175" y="3901265"/>
                </a:lnTo>
                <a:lnTo>
                  <a:pt x="15239" y="3946858"/>
                </a:lnTo>
                <a:lnTo>
                  <a:pt x="19811" y="3992451"/>
                </a:lnTo>
                <a:lnTo>
                  <a:pt x="25019" y="4037790"/>
                </a:lnTo>
                <a:lnTo>
                  <a:pt x="30860" y="4082875"/>
                </a:lnTo>
                <a:lnTo>
                  <a:pt x="37337" y="4127960"/>
                </a:lnTo>
                <a:lnTo>
                  <a:pt x="44323" y="4172791"/>
                </a:lnTo>
                <a:lnTo>
                  <a:pt x="51816" y="4217368"/>
                </a:lnTo>
                <a:lnTo>
                  <a:pt x="60071" y="4261945"/>
                </a:lnTo>
                <a:lnTo>
                  <a:pt x="68833" y="4306141"/>
                </a:lnTo>
                <a:lnTo>
                  <a:pt x="78104" y="4350337"/>
                </a:lnTo>
                <a:lnTo>
                  <a:pt x="88010" y="4394152"/>
                </a:lnTo>
                <a:lnTo>
                  <a:pt x="98425" y="4437967"/>
                </a:lnTo>
                <a:lnTo>
                  <a:pt x="109474" y="4481401"/>
                </a:lnTo>
                <a:lnTo>
                  <a:pt x="121030" y="4524708"/>
                </a:lnTo>
                <a:lnTo>
                  <a:pt x="133223" y="4567888"/>
                </a:lnTo>
                <a:lnTo>
                  <a:pt x="145923" y="4610814"/>
                </a:lnTo>
                <a:lnTo>
                  <a:pt x="159130" y="4653486"/>
                </a:lnTo>
                <a:lnTo>
                  <a:pt x="172847" y="4695904"/>
                </a:lnTo>
                <a:lnTo>
                  <a:pt x="187198" y="4738195"/>
                </a:lnTo>
                <a:lnTo>
                  <a:pt x="202056" y="4780232"/>
                </a:lnTo>
                <a:lnTo>
                  <a:pt x="217424" y="4822015"/>
                </a:lnTo>
                <a:lnTo>
                  <a:pt x="233425" y="4863671"/>
                </a:lnTo>
                <a:lnTo>
                  <a:pt x="249808" y="4904946"/>
                </a:lnTo>
                <a:lnTo>
                  <a:pt x="266826" y="4946094"/>
                </a:lnTo>
                <a:lnTo>
                  <a:pt x="284352" y="4986988"/>
                </a:lnTo>
                <a:lnTo>
                  <a:pt x="302259" y="5027628"/>
                </a:lnTo>
                <a:lnTo>
                  <a:pt x="320801" y="5068014"/>
                </a:lnTo>
                <a:lnTo>
                  <a:pt x="339851" y="5108146"/>
                </a:lnTo>
                <a:lnTo>
                  <a:pt x="359409" y="5148024"/>
                </a:lnTo>
                <a:lnTo>
                  <a:pt x="379349" y="5187648"/>
                </a:lnTo>
                <a:lnTo>
                  <a:pt x="399923" y="5227145"/>
                </a:lnTo>
                <a:lnTo>
                  <a:pt x="420877" y="5266134"/>
                </a:lnTo>
                <a:lnTo>
                  <a:pt x="442468" y="5304996"/>
                </a:lnTo>
                <a:lnTo>
                  <a:pt x="464438" y="5343604"/>
                </a:lnTo>
                <a:lnTo>
                  <a:pt x="486918" y="5381958"/>
                </a:lnTo>
                <a:lnTo>
                  <a:pt x="509777" y="5419969"/>
                </a:lnTo>
                <a:lnTo>
                  <a:pt x="533273" y="5457713"/>
                </a:lnTo>
                <a:lnTo>
                  <a:pt x="557149" y="5495178"/>
                </a:lnTo>
                <a:lnTo>
                  <a:pt x="581532" y="5532364"/>
                </a:lnTo>
                <a:lnTo>
                  <a:pt x="606298" y="5569257"/>
                </a:lnTo>
                <a:lnTo>
                  <a:pt x="631571" y="5605846"/>
                </a:lnTo>
                <a:lnTo>
                  <a:pt x="657351" y="5642155"/>
                </a:lnTo>
                <a:lnTo>
                  <a:pt x="683513" y="5678147"/>
                </a:lnTo>
                <a:lnTo>
                  <a:pt x="710183" y="5713847"/>
                </a:lnTo>
                <a:lnTo>
                  <a:pt x="737234" y="5749242"/>
                </a:lnTo>
                <a:lnTo>
                  <a:pt x="764794" y="5784319"/>
                </a:lnTo>
                <a:lnTo>
                  <a:pt x="792733" y="5819079"/>
                </a:lnTo>
                <a:lnTo>
                  <a:pt x="821054" y="5853522"/>
                </a:lnTo>
                <a:lnTo>
                  <a:pt x="849883" y="5887659"/>
                </a:lnTo>
                <a:lnTo>
                  <a:pt x="879221" y="5921454"/>
                </a:lnTo>
                <a:lnTo>
                  <a:pt x="908811" y="5954931"/>
                </a:lnTo>
                <a:lnTo>
                  <a:pt x="938910" y="5988078"/>
                </a:lnTo>
                <a:lnTo>
                  <a:pt x="969391" y="6020882"/>
                </a:lnTo>
                <a:lnTo>
                  <a:pt x="1000378" y="6053356"/>
                </a:lnTo>
                <a:lnTo>
                  <a:pt x="1031621" y="6085474"/>
                </a:lnTo>
                <a:lnTo>
                  <a:pt x="1063371" y="6117262"/>
                </a:lnTo>
                <a:lnTo>
                  <a:pt x="1095502" y="6148695"/>
                </a:lnTo>
                <a:lnTo>
                  <a:pt x="1128013" y="6179785"/>
                </a:lnTo>
                <a:lnTo>
                  <a:pt x="1160906" y="6210519"/>
                </a:lnTo>
                <a:lnTo>
                  <a:pt x="1194180" y="6240884"/>
                </a:lnTo>
                <a:lnTo>
                  <a:pt x="1227962" y="6270894"/>
                </a:lnTo>
                <a:lnTo>
                  <a:pt x="1261999" y="6300536"/>
                </a:lnTo>
                <a:lnTo>
                  <a:pt x="1296416" y="6329810"/>
                </a:lnTo>
                <a:lnTo>
                  <a:pt x="1331213" y="6358715"/>
                </a:lnTo>
                <a:lnTo>
                  <a:pt x="1366393" y="6387239"/>
                </a:lnTo>
                <a:lnTo>
                  <a:pt x="1401952" y="6415382"/>
                </a:lnTo>
                <a:lnTo>
                  <a:pt x="1437894" y="6443144"/>
                </a:lnTo>
                <a:lnTo>
                  <a:pt x="1474216" y="6470526"/>
                </a:lnTo>
                <a:lnTo>
                  <a:pt x="1510792" y="6497513"/>
                </a:lnTo>
                <a:lnTo>
                  <a:pt x="1547749" y="6524107"/>
                </a:lnTo>
                <a:lnTo>
                  <a:pt x="1585086" y="6550307"/>
                </a:lnTo>
                <a:lnTo>
                  <a:pt x="1622805" y="6576106"/>
                </a:lnTo>
                <a:lnTo>
                  <a:pt x="1660778" y="6601503"/>
                </a:lnTo>
                <a:lnTo>
                  <a:pt x="1699132" y="6626494"/>
                </a:lnTo>
                <a:lnTo>
                  <a:pt x="1737868" y="6651074"/>
                </a:lnTo>
                <a:lnTo>
                  <a:pt x="1777110" y="6675382"/>
                </a:lnTo>
                <a:lnTo>
                  <a:pt x="3424428" y="6675382"/>
                </a:lnTo>
                <a:lnTo>
                  <a:pt x="3424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95" y="612647"/>
            <a:ext cx="10433685" cy="475615"/>
          </a:xfrm>
          <a:custGeom>
            <a:avLst/>
            <a:gdLst/>
            <a:ahLst/>
            <a:cxnLst/>
            <a:rect l="l" t="t" r="r" b="b"/>
            <a:pathLst>
              <a:path w="10433685" h="475615">
                <a:moveTo>
                  <a:pt x="0" y="475487"/>
                </a:moveTo>
                <a:lnTo>
                  <a:pt x="10433304" y="475487"/>
                </a:lnTo>
                <a:lnTo>
                  <a:pt x="10433304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57C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5627" y="7104888"/>
            <a:ext cx="1094231" cy="28651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399" y="396239"/>
            <a:ext cx="7648956" cy="28955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644" y="6086855"/>
            <a:ext cx="352044" cy="3520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883" y="6585203"/>
            <a:ext cx="353568" cy="34290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59308" y="5111495"/>
            <a:ext cx="401320" cy="838200"/>
          </a:xfrm>
          <a:custGeom>
            <a:avLst/>
            <a:gdLst/>
            <a:ahLst/>
            <a:cxnLst/>
            <a:rect l="l" t="t" r="r" b="b"/>
            <a:pathLst>
              <a:path w="401319" h="838200">
                <a:moveTo>
                  <a:pt x="152742" y="125095"/>
                </a:moveTo>
                <a:lnTo>
                  <a:pt x="36525" y="17907"/>
                </a:lnTo>
                <a:lnTo>
                  <a:pt x="36525" y="229743"/>
                </a:lnTo>
                <a:lnTo>
                  <a:pt x="152742" y="125095"/>
                </a:lnTo>
                <a:close/>
              </a:path>
              <a:path w="401319" h="838200">
                <a:moveTo>
                  <a:pt x="377571" y="237363"/>
                </a:moveTo>
                <a:lnTo>
                  <a:pt x="251256" y="135255"/>
                </a:lnTo>
                <a:lnTo>
                  <a:pt x="208305" y="170942"/>
                </a:lnTo>
                <a:lnTo>
                  <a:pt x="165366" y="135255"/>
                </a:lnTo>
                <a:lnTo>
                  <a:pt x="39065" y="239903"/>
                </a:lnTo>
                <a:lnTo>
                  <a:pt x="49161" y="244983"/>
                </a:lnTo>
                <a:lnTo>
                  <a:pt x="367461" y="244983"/>
                </a:lnTo>
                <a:lnTo>
                  <a:pt x="372516" y="242443"/>
                </a:lnTo>
                <a:lnTo>
                  <a:pt x="377571" y="237363"/>
                </a:lnTo>
                <a:close/>
              </a:path>
              <a:path w="401319" h="838200">
                <a:moveTo>
                  <a:pt x="377571" y="7620"/>
                </a:moveTo>
                <a:lnTo>
                  <a:pt x="372516" y="2540"/>
                </a:lnTo>
                <a:lnTo>
                  <a:pt x="367461" y="0"/>
                </a:lnTo>
                <a:lnTo>
                  <a:pt x="49161" y="0"/>
                </a:lnTo>
                <a:lnTo>
                  <a:pt x="44119" y="2540"/>
                </a:lnTo>
                <a:lnTo>
                  <a:pt x="39065" y="7620"/>
                </a:lnTo>
                <a:lnTo>
                  <a:pt x="208305" y="125095"/>
                </a:lnTo>
                <a:lnTo>
                  <a:pt x="377571" y="7620"/>
                </a:lnTo>
                <a:close/>
              </a:path>
              <a:path w="401319" h="838200">
                <a:moveTo>
                  <a:pt x="380085" y="17907"/>
                </a:moveTo>
                <a:lnTo>
                  <a:pt x="263880" y="125095"/>
                </a:lnTo>
                <a:lnTo>
                  <a:pt x="380085" y="229743"/>
                </a:lnTo>
                <a:lnTo>
                  <a:pt x="380085" y="17907"/>
                </a:lnTo>
                <a:close/>
              </a:path>
              <a:path w="401319" h="838200">
                <a:moveTo>
                  <a:pt x="400773" y="638048"/>
                </a:moveTo>
                <a:lnTo>
                  <a:pt x="395478" y="592328"/>
                </a:lnTo>
                <a:lnTo>
                  <a:pt x="380415" y="550164"/>
                </a:lnTo>
                <a:lnTo>
                  <a:pt x="356755" y="513080"/>
                </a:lnTo>
                <a:lnTo>
                  <a:pt x="325729" y="482219"/>
                </a:lnTo>
                <a:lnTo>
                  <a:pt x="288518" y="458597"/>
                </a:lnTo>
                <a:lnTo>
                  <a:pt x="246341" y="443484"/>
                </a:lnTo>
                <a:lnTo>
                  <a:pt x="200393" y="438277"/>
                </a:lnTo>
                <a:lnTo>
                  <a:pt x="154444" y="443484"/>
                </a:lnTo>
                <a:lnTo>
                  <a:pt x="112268" y="458597"/>
                </a:lnTo>
                <a:lnTo>
                  <a:pt x="75057" y="482219"/>
                </a:lnTo>
                <a:lnTo>
                  <a:pt x="44030" y="513080"/>
                </a:lnTo>
                <a:lnTo>
                  <a:pt x="20370" y="550164"/>
                </a:lnTo>
                <a:lnTo>
                  <a:pt x="5295" y="592328"/>
                </a:lnTo>
                <a:lnTo>
                  <a:pt x="0" y="638048"/>
                </a:lnTo>
                <a:lnTo>
                  <a:pt x="5295" y="683895"/>
                </a:lnTo>
                <a:lnTo>
                  <a:pt x="20370" y="726059"/>
                </a:lnTo>
                <a:lnTo>
                  <a:pt x="44030" y="763143"/>
                </a:lnTo>
                <a:lnTo>
                  <a:pt x="75057" y="794016"/>
                </a:lnTo>
                <a:lnTo>
                  <a:pt x="112268" y="817626"/>
                </a:lnTo>
                <a:lnTo>
                  <a:pt x="154444" y="832739"/>
                </a:lnTo>
                <a:lnTo>
                  <a:pt x="200393" y="837946"/>
                </a:lnTo>
                <a:lnTo>
                  <a:pt x="246341" y="832739"/>
                </a:lnTo>
                <a:lnTo>
                  <a:pt x="288518" y="817626"/>
                </a:lnTo>
                <a:lnTo>
                  <a:pt x="325729" y="794016"/>
                </a:lnTo>
                <a:lnTo>
                  <a:pt x="356755" y="763143"/>
                </a:lnTo>
                <a:lnTo>
                  <a:pt x="380415" y="726059"/>
                </a:lnTo>
                <a:lnTo>
                  <a:pt x="395478" y="683895"/>
                </a:lnTo>
                <a:lnTo>
                  <a:pt x="400773" y="638048"/>
                </a:lnTo>
                <a:close/>
              </a:path>
            </a:pathLst>
          </a:custGeom>
          <a:solidFill>
            <a:srgbClr val="3B9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2929" y="5572505"/>
            <a:ext cx="355600" cy="354965"/>
          </a:xfrm>
          <a:custGeom>
            <a:avLst/>
            <a:gdLst/>
            <a:ahLst/>
            <a:cxnLst/>
            <a:rect l="l" t="t" r="r" b="b"/>
            <a:pathLst>
              <a:path w="355600" h="354964">
                <a:moveTo>
                  <a:pt x="354990" y="177545"/>
                </a:moveTo>
                <a:lnTo>
                  <a:pt x="348640" y="224662"/>
                </a:lnTo>
                <a:lnTo>
                  <a:pt x="330746" y="267081"/>
                </a:lnTo>
                <a:lnTo>
                  <a:pt x="302996" y="303021"/>
                </a:lnTo>
                <a:lnTo>
                  <a:pt x="267068" y="330707"/>
                </a:lnTo>
                <a:lnTo>
                  <a:pt x="224675" y="348614"/>
                </a:lnTo>
                <a:lnTo>
                  <a:pt x="177495" y="354964"/>
                </a:lnTo>
                <a:lnTo>
                  <a:pt x="130314" y="348614"/>
                </a:lnTo>
                <a:lnTo>
                  <a:pt x="87909" y="330707"/>
                </a:lnTo>
                <a:lnTo>
                  <a:pt x="51993" y="303021"/>
                </a:lnTo>
                <a:lnTo>
                  <a:pt x="24231" y="267081"/>
                </a:lnTo>
                <a:lnTo>
                  <a:pt x="6337" y="224662"/>
                </a:lnTo>
                <a:lnTo>
                  <a:pt x="0" y="177545"/>
                </a:lnTo>
                <a:lnTo>
                  <a:pt x="6337" y="130301"/>
                </a:lnTo>
                <a:lnTo>
                  <a:pt x="24231" y="87883"/>
                </a:lnTo>
                <a:lnTo>
                  <a:pt x="51993" y="51943"/>
                </a:lnTo>
                <a:lnTo>
                  <a:pt x="87909" y="24256"/>
                </a:lnTo>
                <a:lnTo>
                  <a:pt x="130314" y="6350"/>
                </a:lnTo>
                <a:lnTo>
                  <a:pt x="177495" y="0"/>
                </a:lnTo>
                <a:lnTo>
                  <a:pt x="224675" y="6350"/>
                </a:lnTo>
                <a:lnTo>
                  <a:pt x="267068" y="24256"/>
                </a:lnTo>
                <a:lnTo>
                  <a:pt x="302996" y="51943"/>
                </a:lnTo>
                <a:lnTo>
                  <a:pt x="330746" y="87883"/>
                </a:lnTo>
                <a:lnTo>
                  <a:pt x="348640" y="130301"/>
                </a:lnTo>
                <a:lnTo>
                  <a:pt x="354990" y="177545"/>
                </a:lnTo>
                <a:close/>
              </a:path>
            </a:pathLst>
          </a:custGeom>
          <a:ln w="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222" y="5621798"/>
            <a:ext cx="255985" cy="25599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04850" y="5627369"/>
            <a:ext cx="111760" cy="246379"/>
          </a:xfrm>
          <a:custGeom>
            <a:avLst/>
            <a:gdLst/>
            <a:ahLst/>
            <a:cxnLst/>
            <a:rect l="l" t="t" r="r" b="b"/>
            <a:pathLst>
              <a:path w="111759" h="246379">
                <a:moveTo>
                  <a:pt x="68579" y="0"/>
                </a:moveTo>
                <a:lnTo>
                  <a:pt x="82791" y="19938"/>
                </a:lnTo>
                <a:lnTo>
                  <a:pt x="106489" y="73660"/>
                </a:lnTo>
                <a:lnTo>
                  <a:pt x="111226" y="152145"/>
                </a:lnTo>
                <a:lnTo>
                  <a:pt x="68579" y="246252"/>
                </a:lnTo>
              </a:path>
              <a:path w="111759" h="246379">
                <a:moveTo>
                  <a:pt x="42646" y="0"/>
                </a:moveTo>
                <a:lnTo>
                  <a:pt x="28435" y="19812"/>
                </a:lnTo>
                <a:lnTo>
                  <a:pt x="4737" y="73406"/>
                </a:lnTo>
                <a:lnTo>
                  <a:pt x="0" y="151637"/>
                </a:lnTo>
                <a:lnTo>
                  <a:pt x="42646" y="245363"/>
                </a:lnTo>
              </a:path>
            </a:pathLst>
          </a:custGeom>
          <a:ln w="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1767" y="2752343"/>
            <a:ext cx="2086356" cy="215798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975860" y="2726435"/>
            <a:ext cx="2139950" cy="2207895"/>
          </a:xfrm>
          <a:custGeom>
            <a:avLst/>
            <a:gdLst/>
            <a:ahLst/>
            <a:cxnLst/>
            <a:rect l="l" t="t" r="r" b="b"/>
            <a:pathLst>
              <a:path w="2139950" h="2207895">
                <a:moveTo>
                  <a:pt x="2139442" y="381000"/>
                </a:moveTo>
                <a:lnTo>
                  <a:pt x="2136394" y="333248"/>
                </a:lnTo>
                <a:lnTo>
                  <a:pt x="2127758" y="287274"/>
                </a:lnTo>
                <a:lnTo>
                  <a:pt x="2113661" y="243459"/>
                </a:lnTo>
                <a:lnTo>
                  <a:pt x="2094611" y="202057"/>
                </a:lnTo>
                <a:lnTo>
                  <a:pt x="2088896" y="192722"/>
                </a:lnTo>
                <a:lnTo>
                  <a:pt x="2088896" y="381000"/>
                </a:lnTo>
                <a:lnTo>
                  <a:pt x="2088896" y="1826895"/>
                </a:lnTo>
                <a:lnTo>
                  <a:pt x="2085340" y="1875282"/>
                </a:lnTo>
                <a:lnTo>
                  <a:pt x="2074799" y="1921764"/>
                </a:lnTo>
                <a:lnTo>
                  <a:pt x="2058035" y="1965706"/>
                </a:lnTo>
                <a:lnTo>
                  <a:pt x="2035556" y="2006346"/>
                </a:lnTo>
                <a:lnTo>
                  <a:pt x="2007616" y="2043176"/>
                </a:lnTo>
                <a:lnTo>
                  <a:pt x="1974977" y="2075815"/>
                </a:lnTo>
                <a:lnTo>
                  <a:pt x="1938020" y="2103628"/>
                </a:lnTo>
                <a:lnTo>
                  <a:pt x="1897380" y="2126234"/>
                </a:lnTo>
                <a:lnTo>
                  <a:pt x="1853565" y="2142998"/>
                </a:lnTo>
                <a:lnTo>
                  <a:pt x="1806956" y="2153412"/>
                </a:lnTo>
                <a:lnTo>
                  <a:pt x="1758188" y="2156968"/>
                </a:lnTo>
                <a:lnTo>
                  <a:pt x="381254" y="2156968"/>
                </a:lnTo>
                <a:lnTo>
                  <a:pt x="332486" y="2153412"/>
                </a:lnTo>
                <a:lnTo>
                  <a:pt x="285877" y="2142998"/>
                </a:lnTo>
                <a:lnTo>
                  <a:pt x="241935" y="2126234"/>
                </a:lnTo>
                <a:lnTo>
                  <a:pt x="201295" y="2103628"/>
                </a:lnTo>
                <a:lnTo>
                  <a:pt x="164338" y="2075815"/>
                </a:lnTo>
                <a:lnTo>
                  <a:pt x="131699" y="2043176"/>
                </a:lnTo>
                <a:lnTo>
                  <a:pt x="103886" y="2006346"/>
                </a:lnTo>
                <a:lnTo>
                  <a:pt x="81280" y="1965706"/>
                </a:lnTo>
                <a:lnTo>
                  <a:pt x="64516" y="1921764"/>
                </a:lnTo>
                <a:lnTo>
                  <a:pt x="54102" y="1875282"/>
                </a:lnTo>
                <a:lnTo>
                  <a:pt x="50546" y="1826895"/>
                </a:lnTo>
                <a:lnTo>
                  <a:pt x="50546" y="381000"/>
                </a:lnTo>
                <a:lnTo>
                  <a:pt x="54102" y="332232"/>
                </a:lnTo>
                <a:lnTo>
                  <a:pt x="64516" y="285623"/>
                </a:lnTo>
                <a:lnTo>
                  <a:pt x="81280" y="241808"/>
                </a:lnTo>
                <a:lnTo>
                  <a:pt x="103886" y="201168"/>
                </a:lnTo>
                <a:lnTo>
                  <a:pt x="131699" y="164338"/>
                </a:lnTo>
                <a:lnTo>
                  <a:pt x="164338" y="131699"/>
                </a:lnTo>
                <a:lnTo>
                  <a:pt x="201295" y="103759"/>
                </a:lnTo>
                <a:lnTo>
                  <a:pt x="241935" y="81280"/>
                </a:lnTo>
                <a:lnTo>
                  <a:pt x="285877" y="64516"/>
                </a:lnTo>
                <a:lnTo>
                  <a:pt x="332486" y="54102"/>
                </a:lnTo>
                <a:lnTo>
                  <a:pt x="381254" y="50419"/>
                </a:lnTo>
                <a:lnTo>
                  <a:pt x="1758188" y="50419"/>
                </a:lnTo>
                <a:lnTo>
                  <a:pt x="1806956" y="54102"/>
                </a:lnTo>
                <a:lnTo>
                  <a:pt x="1853565" y="64516"/>
                </a:lnTo>
                <a:lnTo>
                  <a:pt x="1897380" y="81280"/>
                </a:lnTo>
                <a:lnTo>
                  <a:pt x="1938020" y="103759"/>
                </a:lnTo>
                <a:lnTo>
                  <a:pt x="1974977" y="131699"/>
                </a:lnTo>
                <a:lnTo>
                  <a:pt x="2007616" y="164338"/>
                </a:lnTo>
                <a:lnTo>
                  <a:pt x="2035556" y="201168"/>
                </a:lnTo>
                <a:lnTo>
                  <a:pt x="2058035" y="241808"/>
                </a:lnTo>
                <a:lnTo>
                  <a:pt x="2074799" y="285623"/>
                </a:lnTo>
                <a:lnTo>
                  <a:pt x="2085340" y="332232"/>
                </a:lnTo>
                <a:lnTo>
                  <a:pt x="2088896" y="381000"/>
                </a:lnTo>
                <a:lnTo>
                  <a:pt x="2088896" y="192722"/>
                </a:lnTo>
                <a:lnTo>
                  <a:pt x="2043049" y="128143"/>
                </a:lnTo>
                <a:lnTo>
                  <a:pt x="2011172" y="96266"/>
                </a:lnTo>
                <a:lnTo>
                  <a:pt x="1946529" y="50419"/>
                </a:lnTo>
                <a:lnTo>
                  <a:pt x="1895729" y="25654"/>
                </a:lnTo>
                <a:lnTo>
                  <a:pt x="1851914" y="11684"/>
                </a:lnTo>
                <a:lnTo>
                  <a:pt x="1805940" y="2921"/>
                </a:lnTo>
                <a:lnTo>
                  <a:pt x="1758188" y="0"/>
                </a:lnTo>
                <a:lnTo>
                  <a:pt x="381254" y="0"/>
                </a:lnTo>
                <a:lnTo>
                  <a:pt x="333502" y="2921"/>
                </a:lnTo>
                <a:lnTo>
                  <a:pt x="287528" y="11684"/>
                </a:lnTo>
                <a:lnTo>
                  <a:pt x="243586" y="25654"/>
                </a:lnTo>
                <a:lnTo>
                  <a:pt x="202184" y="44704"/>
                </a:lnTo>
                <a:lnTo>
                  <a:pt x="163576" y="68326"/>
                </a:lnTo>
                <a:lnTo>
                  <a:pt x="128270" y="96266"/>
                </a:lnTo>
                <a:lnTo>
                  <a:pt x="96393" y="128143"/>
                </a:lnTo>
                <a:lnTo>
                  <a:pt x="68453" y="163449"/>
                </a:lnTo>
                <a:lnTo>
                  <a:pt x="44704" y="202057"/>
                </a:lnTo>
                <a:lnTo>
                  <a:pt x="25781" y="243459"/>
                </a:lnTo>
                <a:lnTo>
                  <a:pt x="11684" y="287274"/>
                </a:lnTo>
                <a:lnTo>
                  <a:pt x="2921" y="333248"/>
                </a:lnTo>
                <a:lnTo>
                  <a:pt x="0" y="381000"/>
                </a:lnTo>
                <a:lnTo>
                  <a:pt x="0" y="1826895"/>
                </a:lnTo>
                <a:lnTo>
                  <a:pt x="2921" y="1874647"/>
                </a:lnTo>
                <a:lnTo>
                  <a:pt x="11684" y="1920621"/>
                </a:lnTo>
                <a:lnTo>
                  <a:pt x="25781" y="1964436"/>
                </a:lnTo>
                <a:lnTo>
                  <a:pt x="44704" y="2005838"/>
                </a:lnTo>
                <a:lnTo>
                  <a:pt x="68453" y="2044319"/>
                </a:lnTo>
                <a:lnTo>
                  <a:pt x="96266" y="2079625"/>
                </a:lnTo>
                <a:lnTo>
                  <a:pt x="128143" y="2111502"/>
                </a:lnTo>
                <a:lnTo>
                  <a:pt x="163576" y="2139442"/>
                </a:lnTo>
                <a:lnTo>
                  <a:pt x="202184" y="2163191"/>
                </a:lnTo>
                <a:lnTo>
                  <a:pt x="243586" y="2182114"/>
                </a:lnTo>
                <a:lnTo>
                  <a:pt x="287528" y="2196211"/>
                </a:lnTo>
                <a:lnTo>
                  <a:pt x="333502" y="2204847"/>
                </a:lnTo>
                <a:lnTo>
                  <a:pt x="381254" y="2207895"/>
                </a:lnTo>
                <a:lnTo>
                  <a:pt x="1758188" y="2207895"/>
                </a:lnTo>
                <a:lnTo>
                  <a:pt x="1805813" y="2204847"/>
                </a:lnTo>
                <a:lnTo>
                  <a:pt x="1851914" y="2196211"/>
                </a:lnTo>
                <a:lnTo>
                  <a:pt x="1895729" y="2182114"/>
                </a:lnTo>
                <a:lnTo>
                  <a:pt x="1937131" y="2163191"/>
                </a:lnTo>
                <a:lnTo>
                  <a:pt x="1947164" y="2156968"/>
                </a:lnTo>
                <a:lnTo>
                  <a:pt x="1975739" y="2139442"/>
                </a:lnTo>
                <a:lnTo>
                  <a:pt x="2011045" y="2111629"/>
                </a:lnTo>
                <a:lnTo>
                  <a:pt x="2042922" y="2079752"/>
                </a:lnTo>
                <a:lnTo>
                  <a:pt x="2070989" y="2044319"/>
                </a:lnTo>
                <a:lnTo>
                  <a:pt x="2094611" y="2005711"/>
                </a:lnTo>
                <a:lnTo>
                  <a:pt x="2113661" y="1964182"/>
                </a:lnTo>
                <a:lnTo>
                  <a:pt x="2127758" y="1920367"/>
                </a:lnTo>
                <a:lnTo>
                  <a:pt x="2136394" y="1874266"/>
                </a:lnTo>
                <a:lnTo>
                  <a:pt x="2139315" y="1826895"/>
                </a:lnTo>
                <a:lnTo>
                  <a:pt x="2139442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1970" y="1742376"/>
            <a:ext cx="4541139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6291" y="1742376"/>
            <a:ext cx="4541139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B91A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39400" cy="75636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B91A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B91A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427764" y="444518"/>
            <a:ext cx="9583870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>
                <a:solidFill>
                  <a:srgbClr val="43668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462501" y="2908017"/>
            <a:ext cx="95143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F15B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549396" y="7045261"/>
            <a:ext cx="33406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521970" y="7045261"/>
            <a:ext cx="24010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04214" y="7214178"/>
            <a:ext cx="216535" cy="87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8437"/>
              </a:lnSpc>
              <a:spcBef>
                <a:spcPts val="0"/>
              </a:spcBef>
              <a:buNone/>
              <a:defRPr sz="1600" b="0" i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9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" y="371043"/>
            <a:ext cx="597471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520" y="2905124"/>
            <a:ext cx="9468358" cy="421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05B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49396" y="7045261"/>
            <a:ext cx="3340608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1970" y="7045261"/>
            <a:ext cx="240106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241" y="7208314"/>
            <a:ext cx="18922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B91A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hyperlink" Target="http://www.robotunion.ru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8944" y="6552386"/>
            <a:ext cx="3204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0" spc="-10" dirty="0">
                <a:solidFill>
                  <a:srgbClr val="FFFFFF"/>
                </a:solidFill>
              </a:rPr>
              <a:t>28</a:t>
            </a:r>
            <a:r>
              <a:rPr lang="ru-RU" b="0" spc="-10" dirty="0">
                <a:solidFill>
                  <a:srgbClr val="FFFFFF"/>
                </a:solidFill>
                <a:latin typeface="Calibri"/>
                <a:cs typeface="Calibri"/>
              </a:rPr>
              <a:t> марта 2024 года</a:t>
            </a:r>
            <a:endParaRPr b="0" spc="-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0;p2">
            <a:extLst>
              <a:ext uri="{FF2B5EF4-FFF2-40B4-BE49-F238E27FC236}">
                <a16:creationId xmlns:a16="http://schemas.microsoft.com/office/drawing/2014/main" id="{9BD8F70E-1D1A-37A8-CC7A-7C92C3A7A1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8382" y="7108143"/>
            <a:ext cx="1095374" cy="285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3;p2">
            <a:extLst>
              <a:ext uri="{FF2B5EF4-FFF2-40B4-BE49-F238E27FC236}">
                <a16:creationId xmlns:a16="http://schemas.microsoft.com/office/drawing/2014/main" id="{99A0BBF3-70ED-C452-2D17-2C96C11A7396}"/>
              </a:ext>
            </a:extLst>
          </p:cNvPr>
          <p:cNvSpPr txBox="1"/>
          <p:nvPr/>
        </p:nvSpPr>
        <p:spPr>
          <a:xfrm>
            <a:off x="107445" y="7211308"/>
            <a:ext cx="540255" cy="29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>
              <a:lnSpc>
                <a:spcPct val="118437"/>
              </a:lnSpc>
            </a:pPr>
            <a:r>
              <a:rPr lang="ru-RU" sz="1600" dirty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6EA8C-31C1-F89E-3E9F-A6C7B8200BEA}"/>
              </a:ext>
            </a:extLst>
          </p:cNvPr>
          <p:cNvSpPr txBox="1"/>
          <p:nvPr/>
        </p:nvSpPr>
        <p:spPr>
          <a:xfrm rot="10800000" flipV="1">
            <a:off x="1033152" y="485783"/>
            <a:ext cx="837754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50" b="1" dirty="0">
                <a:solidFill>
                  <a:schemeClr val="tx2"/>
                </a:solidFill>
              </a:rPr>
              <a:t>ТОП-5 отраслей интеграции робототехники в России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0FE9C9-CD30-BA47-E998-7EB5D10C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0" y="1129242"/>
            <a:ext cx="6076564" cy="60765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FE9AB8-2E46-1DA9-8AD0-062AB490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425583"/>
            <a:ext cx="2457692" cy="245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0;p2">
            <a:extLst>
              <a:ext uri="{FF2B5EF4-FFF2-40B4-BE49-F238E27FC236}">
                <a16:creationId xmlns:a16="http://schemas.microsoft.com/office/drawing/2014/main" id="{2F8ABEBB-F030-B7B6-E802-FB32979277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1100" y="6911975"/>
            <a:ext cx="1095374" cy="285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;p2">
            <a:extLst>
              <a:ext uri="{FF2B5EF4-FFF2-40B4-BE49-F238E27FC236}">
                <a16:creationId xmlns:a16="http://schemas.microsoft.com/office/drawing/2014/main" id="{949F9B67-376B-5B0F-6096-D835F7626EC7}"/>
              </a:ext>
            </a:extLst>
          </p:cNvPr>
          <p:cNvSpPr txBox="1"/>
          <p:nvPr/>
        </p:nvSpPr>
        <p:spPr>
          <a:xfrm>
            <a:off x="107445" y="7211308"/>
            <a:ext cx="540255" cy="29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>
              <a:lnSpc>
                <a:spcPct val="118437"/>
              </a:lnSpc>
            </a:pPr>
            <a:r>
              <a:rPr lang="ru-RU" sz="1600" dirty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1A3CFB-6445-E062-D6DA-8B8943DBA281}"/>
              </a:ext>
            </a:extLst>
          </p:cNvPr>
          <p:cNvSpPr txBox="1">
            <a:spLocks/>
          </p:cNvSpPr>
          <p:nvPr/>
        </p:nvSpPr>
        <p:spPr>
          <a:xfrm>
            <a:off x="2124075" y="1588"/>
            <a:ext cx="7019925" cy="8493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>
                <a:solidFill>
                  <a:schemeClr val="bg1"/>
                </a:solidFill>
                <a:cs typeface="Times New Roman" panose="02020603050405020304" pitchFamily="18" charset="0"/>
              </a:rPr>
              <a:t>Этапы внедрения роботов.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0376D-9992-2BEE-BC98-767693E81FE4}"/>
              </a:ext>
            </a:extLst>
          </p:cNvPr>
          <p:cNvSpPr txBox="1"/>
          <p:nvPr/>
        </p:nvSpPr>
        <p:spPr>
          <a:xfrm>
            <a:off x="2124075" y="1882775"/>
            <a:ext cx="5207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ПОДГОТОВКА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1600" dirty="0"/>
              <a:t>Постановка целей. Формирование и обучение команды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A6B9B-BBB4-19F2-9292-CBBD148853AF}"/>
              </a:ext>
            </a:extLst>
          </p:cNvPr>
          <p:cNvSpPr txBox="1"/>
          <p:nvPr/>
        </p:nvSpPr>
        <p:spPr>
          <a:xfrm>
            <a:off x="2124075" y="2968263"/>
            <a:ext cx="5207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ПРОЕКТИРОВАНИЕ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Выявление потребностей и возможностей роботизации. </a:t>
            </a:r>
            <a:endParaRPr lang="ru-RU" sz="16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Планирование будущего роботизированного потока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2193B-8F8A-45FF-063D-ED1BC8EAE5A3}"/>
              </a:ext>
            </a:extLst>
          </p:cNvPr>
          <p:cNvSpPr txBox="1"/>
          <p:nvPr/>
        </p:nvSpPr>
        <p:spPr>
          <a:xfrm>
            <a:off x="2124075" y="4269933"/>
            <a:ext cx="5207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ИНТЕГРАЦИЯ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Разработка, изготовление и запуск в эксплуатацию роботизированных ячеек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90A1B-4EE1-EB6D-62CC-DBF3339F39D7}"/>
              </a:ext>
            </a:extLst>
          </p:cNvPr>
          <p:cNvSpPr txBox="1"/>
          <p:nvPr/>
        </p:nvSpPr>
        <p:spPr>
          <a:xfrm>
            <a:off x="2124075" y="5543270"/>
            <a:ext cx="519112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ЭКСПЛУАТАЦИЯ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Совершенствование процессов и роботизированных ячеек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37F42-5CE9-99C4-B725-B0FD188B67DD}"/>
              </a:ext>
            </a:extLst>
          </p:cNvPr>
          <p:cNvSpPr txBox="1"/>
          <p:nvPr/>
        </p:nvSpPr>
        <p:spPr>
          <a:xfrm>
            <a:off x="2124075" y="512345"/>
            <a:ext cx="519112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Этапы внедрения роботов</a:t>
            </a:r>
          </a:p>
        </p:txBody>
      </p:sp>
      <p:sp>
        <p:nvSpPr>
          <p:cNvPr id="13" name="Стрелка вниз 1">
            <a:extLst>
              <a:ext uri="{FF2B5EF4-FFF2-40B4-BE49-F238E27FC236}">
                <a16:creationId xmlns:a16="http://schemas.microsoft.com/office/drawing/2014/main" id="{8660118D-B66C-0BEB-A58E-0AEDCFBD910C}"/>
              </a:ext>
            </a:extLst>
          </p:cNvPr>
          <p:cNvSpPr/>
          <p:nvPr/>
        </p:nvSpPr>
        <p:spPr>
          <a:xfrm>
            <a:off x="4335623" y="2628122"/>
            <a:ext cx="391952" cy="31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">
            <a:extLst>
              <a:ext uri="{FF2B5EF4-FFF2-40B4-BE49-F238E27FC236}">
                <a16:creationId xmlns:a16="http://schemas.microsoft.com/office/drawing/2014/main" id="{7633D38D-4DB2-8CE9-D6F9-C3F567D2EBAD}"/>
              </a:ext>
            </a:extLst>
          </p:cNvPr>
          <p:cNvSpPr/>
          <p:nvPr/>
        </p:nvSpPr>
        <p:spPr>
          <a:xfrm>
            <a:off x="4335623" y="3933902"/>
            <a:ext cx="391952" cy="31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">
            <a:extLst>
              <a:ext uri="{FF2B5EF4-FFF2-40B4-BE49-F238E27FC236}">
                <a16:creationId xmlns:a16="http://schemas.microsoft.com/office/drawing/2014/main" id="{9A7930C7-3C8B-FA32-7CE2-569FFF9C8714}"/>
              </a:ext>
            </a:extLst>
          </p:cNvPr>
          <p:cNvSpPr/>
          <p:nvPr/>
        </p:nvSpPr>
        <p:spPr>
          <a:xfrm>
            <a:off x="4335623" y="5193161"/>
            <a:ext cx="391952" cy="31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401EEFB-4E31-9F71-C8C9-927F56B894EC}"/>
              </a:ext>
            </a:extLst>
          </p:cNvPr>
          <p:cNvSpPr txBox="1"/>
          <p:nvPr/>
        </p:nvSpPr>
        <p:spPr>
          <a:xfrm>
            <a:off x="952500" y="2263775"/>
            <a:ext cx="8067040" cy="39801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Clr>
                <a:srgbClr val="E21E23"/>
              </a:buClr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sz="3500" spc="-5" dirty="0">
                <a:latin typeface="Calibri"/>
                <a:cs typeface="Calibri"/>
              </a:rPr>
              <a:t>Правильно</a:t>
            </a:r>
            <a:r>
              <a:rPr sz="3500" spc="1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поставленная</a:t>
            </a:r>
            <a:r>
              <a:rPr sz="3500" spc="-5" dirty="0">
                <a:latin typeface="Calibri"/>
                <a:cs typeface="Calibri"/>
              </a:rPr>
              <a:t> задача</a:t>
            </a:r>
            <a:endParaRPr sz="35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E21E23"/>
              </a:buClr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sz="3500" spc="-5" dirty="0">
                <a:latin typeface="Calibri"/>
                <a:cs typeface="Calibri"/>
              </a:rPr>
              <a:t>Правильный</a:t>
            </a:r>
            <a:r>
              <a:rPr sz="3500" spc="-2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(адаптированный)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продукт</a:t>
            </a:r>
            <a:endParaRPr sz="3500" dirty="0">
              <a:latin typeface="Calibri"/>
              <a:cs typeface="Calibri"/>
            </a:endParaRPr>
          </a:p>
          <a:p>
            <a:pPr marL="469265" marR="2904490" indent="-469265">
              <a:lnSpc>
                <a:spcPct val="104299"/>
              </a:lnSpc>
              <a:spcBef>
                <a:spcPts val="420"/>
              </a:spcBef>
              <a:buClr>
                <a:srgbClr val="E21E23"/>
              </a:buClr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sz="3500" spc="-5" dirty="0">
                <a:latin typeface="Calibri"/>
                <a:cs typeface="Calibri"/>
              </a:rPr>
              <a:t>Правильный партнер </a:t>
            </a:r>
            <a:r>
              <a:rPr sz="350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(системный</a:t>
            </a:r>
            <a:r>
              <a:rPr sz="3500" spc="-85" dirty="0">
                <a:latin typeface="Calibri"/>
                <a:cs typeface="Calibri"/>
              </a:rPr>
              <a:t> </a:t>
            </a:r>
            <a:r>
              <a:rPr sz="3500" spc="-15" dirty="0" err="1">
                <a:latin typeface="Calibri"/>
                <a:cs typeface="Calibri"/>
              </a:rPr>
              <a:t>интегратор</a:t>
            </a:r>
            <a:r>
              <a:rPr sz="3500" spc="-15" dirty="0">
                <a:latin typeface="Calibri"/>
                <a:cs typeface="Calibri"/>
              </a:rPr>
              <a:t>)</a:t>
            </a:r>
            <a:endParaRPr lang="ru-RU" sz="3500" dirty="0">
              <a:latin typeface="Calibri"/>
              <a:cs typeface="Calibri"/>
            </a:endParaRPr>
          </a:p>
          <a:p>
            <a:pPr marL="1069975" lvl="1">
              <a:lnSpc>
                <a:spcPts val="3779"/>
              </a:lnSpc>
            </a:pPr>
            <a:r>
              <a:rPr lang="ru-RU" sz="3500" i="1" spc="-5" dirty="0">
                <a:latin typeface="Calibri"/>
                <a:cs typeface="Calibri"/>
              </a:rPr>
              <a:t>–</a:t>
            </a:r>
            <a:r>
              <a:rPr lang="ru-RU" sz="3500" i="1" spc="-30" dirty="0">
                <a:latin typeface="Calibri"/>
                <a:cs typeface="Calibri"/>
              </a:rPr>
              <a:t> </a:t>
            </a:r>
            <a:r>
              <a:rPr lang="ru-RU" sz="3500" i="1" spc="-5" dirty="0">
                <a:latin typeface="Calibri"/>
                <a:cs typeface="Calibri"/>
              </a:rPr>
              <a:t>с</a:t>
            </a:r>
            <a:r>
              <a:rPr lang="ru-RU" sz="3500" i="1" spc="-25" dirty="0">
                <a:latin typeface="Calibri"/>
                <a:cs typeface="Calibri"/>
              </a:rPr>
              <a:t> </a:t>
            </a:r>
            <a:r>
              <a:rPr lang="ru-RU" sz="3500" i="1" spc="-15" dirty="0">
                <a:latin typeface="Calibri"/>
                <a:cs typeface="Calibri"/>
              </a:rPr>
              <a:t>опытом</a:t>
            </a:r>
            <a:r>
              <a:rPr lang="ru-RU" sz="3500" i="1" spc="-10" dirty="0">
                <a:latin typeface="Calibri"/>
                <a:cs typeface="Calibri"/>
              </a:rPr>
              <a:t> внедрения</a:t>
            </a:r>
            <a:endParaRPr lang="ru-RU" sz="3500" i="1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E21E23"/>
              </a:buClr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sz="3500" spc="-5" dirty="0" err="1">
                <a:latin typeface="Calibri"/>
                <a:cs typeface="Calibri"/>
              </a:rPr>
              <a:t>Правильное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оборудование</a:t>
            </a:r>
            <a:endParaRPr sz="3500" dirty="0">
              <a:latin typeface="Calibri"/>
              <a:cs typeface="Calibri"/>
            </a:endParaRPr>
          </a:p>
          <a:p>
            <a:pPr marL="1069975" indent="-457200">
              <a:lnSpc>
                <a:spcPct val="100000"/>
              </a:lnSpc>
              <a:spcBef>
                <a:spcPts val="175"/>
              </a:spcBef>
              <a:buFont typeface="Wingdings" panose="05000000000000000000" pitchFamily="2" charset="2"/>
              <a:buChar char="ü"/>
            </a:pPr>
            <a:r>
              <a:rPr sz="3500" spc="-10" dirty="0">
                <a:latin typeface="Calibri"/>
                <a:cs typeface="Calibri"/>
              </a:rPr>
              <a:t>(робот</a:t>
            </a:r>
            <a:r>
              <a:rPr sz="3500" spc="-20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+</a:t>
            </a:r>
            <a:r>
              <a:rPr sz="3500" spc="-30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доп.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оборудование)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D38F9-BD2D-3237-6B42-892700B9390A}"/>
              </a:ext>
            </a:extLst>
          </p:cNvPr>
          <p:cNvSpPr txBox="1"/>
          <p:nvPr/>
        </p:nvSpPr>
        <p:spPr>
          <a:xfrm>
            <a:off x="952500" y="734408"/>
            <a:ext cx="806704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Залог успеха роботизации на производстве</a:t>
            </a:r>
          </a:p>
        </p:txBody>
      </p:sp>
      <p:pic>
        <p:nvPicPr>
          <p:cNvPr id="4" name="Google Shape;50;p2">
            <a:extLst>
              <a:ext uri="{FF2B5EF4-FFF2-40B4-BE49-F238E27FC236}">
                <a16:creationId xmlns:a16="http://schemas.microsoft.com/office/drawing/2014/main" id="{2F8ABEBB-F030-B7B6-E802-FB32979277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1100" y="6911975"/>
            <a:ext cx="1095374" cy="285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;p2">
            <a:extLst>
              <a:ext uri="{FF2B5EF4-FFF2-40B4-BE49-F238E27FC236}">
                <a16:creationId xmlns:a16="http://schemas.microsoft.com/office/drawing/2014/main" id="{949F9B67-376B-5B0F-6096-D835F7626EC7}"/>
              </a:ext>
            </a:extLst>
          </p:cNvPr>
          <p:cNvSpPr txBox="1"/>
          <p:nvPr/>
        </p:nvSpPr>
        <p:spPr>
          <a:xfrm>
            <a:off x="107445" y="7211308"/>
            <a:ext cx="540255" cy="29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>
              <a:lnSpc>
                <a:spcPct val="118437"/>
              </a:lnSpc>
            </a:pPr>
            <a:r>
              <a:rPr lang="ru-RU" sz="1600" dirty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104900" y="439738"/>
            <a:ext cx="8275827" cy="414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2054225" algn="l"/>
              </a:tabLst>
            </a:pPr>
            <a:r>
              <a:rPr sz="2550" spc="155" dirty="0">
                <a:solidFill>
                  <a:srgbClr val="436682"/>
                </a:solidFill>
                <a:latin typeface="Arial"/>
                <a:cs typeface="Arial"/>
              </a:rPr>
              <a:t>Проблемы	</a:t>
            </a:r>
            <a:r>
              <a:rPr sz="2550" spc="180" dirty="0" err="1">
                <a:solidFill>
                  <a:srgbClr val="436682"/>
                </a:solidFill>
                <a:latin typeface="Arial"/>
                <a:cs typeface="Arial"/>
              </a:rPr>
              <a:t>компаний-интеграторов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95755"/>
            <a:ext cx="10439400" cy="48895"/>
          </a:xfrm>
          <a:custGeom>
            <a:avLst/>
            <a:gdLst/>
            <a:ahLst/>
            <a:cxnLst/>
            <a:rect l="l" t="t" r="r" b="b"/>
            <a:pathLst>
              <a:path w="10439400" h="48894">
                <a:moveTo>
                  <a:pt x="10439400" y="0"/>
                </a:moveTo>
                <a:lnTo>
                  <a:pt x="0" y="0"/>
                </a:lnTo>
                <a:lnTo>
                  <a:pt x="0" y="48767"/>
                </a:lnTo>
                <a:lnTo>
                  <a:pt x="10439400" y="48767"/>
                </a:lnTo>
                <a:lnTo>
                  <a:pt x="10439400" y="0"/>
                </a:lnTo>
                <a:close/>
              </a:path>
            </a:pathLst>
          </a:custGeom>
          <a:solidFill>
            <a:srgbClr val="436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4883"/>
            <a:ext cx="10439400" cy="48895"/>
          </a:xfrm>
          <a:custGeom>
            <a:avLst/>
            <a:gdLst/>
            <a:ahLst/>
            <a:cxnLst/>
            <a:rect l="l" t="t" r="r" b="b"/>
            <a:pathLst>
              <a:path w="10439400" h="48895">
                <a:moveTo>
                  <a:pt x="10439400" y="0"/>
                </a:moveTo>
                <a:lnTo>
                  <a:pt x="0" y="0"/>
                </a:lnTo>
                <a:lnTo>
                  <a:pt x="0" y="48768"/>
                </a:lnTo>
                <a:lnTo>
                  <a:pt x="10439400" y="48768"/>
                </a:lnTo>
                <a:lnTo>
                  <a:pt x="10439400" y="0"/>
                </a:lnTo>
                <a:close/>
              </a:path>
            </a:pathLst>
          </a:custGeom>
          <a:solidFill>
            <a:srgbClr val="436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13486" y="1684273"/>
            <a:ext cx="4442460" cy="3865879"/>
            <a:chOff x="713486" y="1684273"/>
            <a:chExt cx="4442460" cy="3865879"/>
          </a:xfrm>
        </p:grpSpPr>
        <p:sp>
          <p:nvSpPr>
            <p:cNvPr id="6" name="object 6"/>
            <p:cNvSpPr/>
            <p:nvPr/>
          </p:nvSpPr>
          <p:spPr>
            <a:xfrm>
              <a:off x="726186" y="1696973"/>
              <a:ext cx="3840479" cy="3840479"/>
            </a:xfrm>
            <a:custGeom>
              <a:avLst/>
              <a:gdLst/>
              <a:ahLst/>
              <a:cxnLst/>
              <a:rect l="l" t="t" r="r" b="b"/>
              <a:pathLst>
                <a:path w="3840479" h="3840479">
                  <a:moveTo>
                    <a:pt x="1920239" y="0"/>
                  </a:moveTo>
                  <a:lnTo>
                    <a:pt x="0" y="3840479"/>
                  </a:lnTo>
                  <a:lnTo>
                    <a:pt x="3840479" y="3840479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6186" y="1696973"/>
              <a:ext cx="3840479" cy="3840479"/>
            </a:xfrm>
            <a:custGeom>
              <a:avLst/>
              <a:gdLst/>
              <a:ahLst/>
              <a:cxnLst/>
              <a:rect l="l" t="t" r="r" b="b"/>
              <a:pathLst>
                <a:path w="3840479" h="3840479">
                  <a:moveTo>
                    <a:pt x="0" y="3840479"/>
                  </a:moveTo>
                  <a:lnTo>
                    <a:pt x="1920239" y="0"/>
                  </a:lnTo>
                  <a:lnTo>
                    <a:pt x="3840479" y="3840479"/>
                  </a:lnTo>
                  <a:lnTo>
                    <a:pt x="0" y="38404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6425" y="2082545"/>
              <a:ext cx="2496820" cy="909955"/>
            </a:xfrm>
            <a:custGeom>
              <a:avLst/>
              <a:gdLst/>
              <a:ahLst/>
              <a:cxnLst/>
              <a:rect l="l" t="t" r="r" b="b"/>
              <a:pathLst>
                <a:path w="2496820" h="909955">
                  <a:moveTo>
                    <a:pt x="2344674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758189"/>
                  </a:lnTo>
                  <a:lnTo>
                    <a:pt x="7735" y="806098"/>
                  </a:lnTo>
                  <a:lnTo>
                    <a:pt x="29272" y="847721"/>
                  </a:lnTo>
                  <a:lnTo>
                    <a:pt x="62106" y="880555"/>
                  </a:lnTo>
                  <a:lnTo>
                    <a:pt x="103729" y="902092"/>
                  </a:lnTo>
                  <a:lnTo>
                    <a:pt x="151637" y="909827"/>
                  </a:lnTo>
                  <a:lnTo>
                    <a:pt x="2344674" y="909827"/>
                  </a:lnTo>
                  <a:lnTo>
                    <a:pt x="2392582" y="902092"/>
                  </a:lnTo>
                  <a:lnTo>
                    <a:pt x="2434205" y="880555"/>
                  </a:lnTo>
                  <a:lnTo>
                    <a:pt x="2467039" y="847721"/>
                  </a:lnTo>
                  <a:lnTo>
                    <a:pt x="2488576" y="806098"/>
                  </a:lnTo>
                  <a:lnTo>
                    <a:pt x="2496312" y="758189"/>
                  </a:lnTo>
                  <a:lnTo>
                    <a:pt x="2496312" y="151637"/>
                  </a:lnTo>
                  <a:lnTo>
                    <a:pt x="2488576" y="103729"/>
                  </a:lnTo>
                  <a:lnTo>
                    <a:pt x="2467039" y="62106"/>
                  </a:lnTo>
                  <a:lnTo>
                    <a:pt x="2434205" y="29272"/>
                  </a:lnTo>
                  <a:lnTo>
                    <a:pt x="2392582" y="7735"/>
                  </a:lnTo>
                  <a:lnTo>
                    <a:pt x="23446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46425" y="2082545"/>
              <a:ext cx="2496820" cy="909955"/>
            </a:xfrm>
            <a:custGeom>
              <a:avLst/>
              <a:gdLst/>
              <a:ahLst/>
              <a:cxnLst/>
              <a:rect l="l" t="t" r="r" b="b"/>
              <a:pathLst>
                <a:path w="2496820" h="909955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2344674" y="0"/>
                  </a:lnTo>
                  <a:lnTo>
                    <a:pt x="2392582" y="7735"/>
                  </a:lnTo>
                  <a:lnTo>
                    <a:pt x="2434205" y="29272"/>
                  </a:lnTo>
                  <a:lnTo>
                    <a:pt x="2467039" y="62106"/>
                  </a:lnTo>
                  <a:lnTo>
                    <a:pt x="2488576" y="103729"/>
                  </a:lnTo>
                  <a:lnTo>
                    <a:pt x="2496312" y="151637"/>
                  </a:lnTo>
                  <a:lnTo>
                    <a:pt x="2496312" y="758189"/>
                  </a:lnTo>
                  <a:lnTo>
                    <a:pt x="2488576" y="806098"/>
                  </a:lnTo>
                  <a:lnTo>
                    <a:pt x="2467039" y="847721"/>
                  </a:lnTo>
                  <a:lnTo>
                    <a:pt x="2434205" y="880555"/>
                  </a:lnTo>
                  <a:lnTo>
                    <a:pt x="2392582" y="902092"/>
                  </a:lnTo>
                  <a:lnTo>
                    <a:pt x="2344674" y="909827"/>
                  </a:lnTo>
                  <a:lnTo>
                    <a:pt x="151637" y="909827"/>
                  </a:lnTo>
                  <a:lnTo>
                    <a:pt x="103729" y="902092"/>
                  </a:lnTo>
                  <a:lnTo>
                    <a:pt x="62106" y="880555"/>
                  </a:lnTo>
                  <a:lnTo>
                    <a:pt x="29272" y="847721"/>
                  </a:lnTo>
                  <a:lnTo>
                    <a:pt x="7735" y="806098"/>
                  </a:lnTo>
                  <a:lnTo>
                    <a:pt x="0" y="758189"/>
                  </a:lnTo>
                  <a:lnTo>
                    <a:pt x="0" y="15163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46425" y="3106673"/>
              <a:ext cx="2496820" cy="908685"/>
            </a:xfrm>
            <a:custGeom>
              <a:avLst/>
              <a:gdLst/>
              <a:ahLst/>
              <a:cxnLst/>
              <a:rect l="l" t="t" r="r" b="b"/>
              <a:pathLst>
                <a:path w="2496820" h="908685">
                  <a:moveTo>
                    <a:pt x="2344928" y="0"/>
                  </a:moveTo>
                  <a:lnTo>
                    <a:pt x="151384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4"/>
                  </a:lnTo>
                  <a:lnTo>
                    <a:pt x="0" y="756920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4" y="908304"/>
                  </a:lnTo>
                  <a:lnTo>
                    <a:pt x="2344928" y="908304"/>
                  </a:lnTo>
                  <a:lnTo>
                    <a:pt x="2392761" y="900582"/>
                  </a:lnTo>
                  <a:lnTo>
                    <a:pt x="2434315" y="879083"/>
                  </a:lnTo>
                  <a:lnTo>
                    <a:pt x="2467091" y="846307"/>
                  </a:lnTo>
                  <a:lnTo>
                    <a:pt x="2488590" y="804753"/>
                  </a:lnTo>
                  <a:lnTo>
                    <a:pt x="2496312" y="756920"/>
                  </a:lnTo>
                  <a:lnTo>
                    <a:pt x="2496312" y="151384"/>
                  </a:lnTo>
                  <a:lnTo>
                    <a:pt x="2488590" y="103550"/>
                  </a:lnTo>
                  <a:lnTo>
                    <a:pt x="2467091" y="61996"/>
                  </a:lnTo>
                  <a:lnTo>
                    <a:pt x="2434315" y="29220"/>
                  </a:lnTo>
                  <a:lnTo>
                    <a:pt x="2392761" y="7721"/>
                  </a:lnTo>
                  <a:lnTo>
                    <a:pt x="23449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46425" y="3106673"/>
              <a:ext cx="2496820" cy="908685"/>
            </a:xfrm>
            <a:custGeom>
              <a:avLst/>
              <a:gdLst/>
              <a:ahLst/>
              <a:cxnLst/>
              <a:rect l="l" t="t" r="r" b="b"/>
              <a:pathLst>
                <a:path w="2496820" h="908685">
                  <a:moveTo>
                    <a:pt x="0" y="151384"/>
                  </a:moveTo>
                  <a:lnTo>
                    <a:pt x="7721" y="103550"/>
                  </a:lnTo>
                  <a:lnTo>
                    <a:pt x="29220" y="61996"/>
                  </a:lnTo>
                  <a:lnTo>
                    <a:pt x="61996" y="29220"/>
                  </a:lnTo>
                  <a:lnTo>
                    <a:pt x="103550" y="7721"/>
                  </a:lnTo>
                  <a:lnTo>
                    <a:pt x="151384" y="0"/>
                  </a:lnTo>
                  <a:lnTo>
                    <a:pt x="2344928" y="0"/>
                  </a:lnTo>
                  <a:lnTo>
                    <a:pt x="2392761" y="7721"/>
                  </a:lnTo>
                  <a:lnTo>
                    <a:pt x="2434315" y="29220"/>
                  </a:lnTo>
                  <a:lnTo>
                    <a:pt x="2467091" y="61996"/>
                  </a:lnTo>
                  <a:lnTo>
                    <a:pt x="2488590" y="103550"/>
                  </a:lnTo>
                  <a:lnTo>
                    <a:pt x="2496312" y="151384"/>
                  </a:lnTo>
                  <a:lnTo>
                    <a:pt x="2496312" y="756920"/>
                  </a:lnTo>
                  <a:lnTo>
                    <a:pt x="2488590" y="804753"/>
                  </a:lnTo>
                  <a:lnTo>
                    <a:pt x="2467091" y="846307"/>
                  </a:lnTo>
                  <a:lnTo>
                    <a:pt x="2434315" y="879083"/>
                  </a:lnTo>
                  <a:lnTo>
                    <a:pt x="2392761" y="900582"/>
                  </a:lnTo>
                  <a:lnTo>
                    <a:pt x="2344928" y="908304"/>
                  </a:lnTo>
                  <a:lnTo>
                    <a:pt x="151384" y="908304"/>
                  </a:lnTo>
                  <a:lnTo>
                    <a:pt x="103550" y="900582"/>
                  </a:lnTo>
                  <a:lnTo>
                    <a:pt x="61996" y="879083"/>
                  </a:lnTo>
                  <a:lnTo>
                    <a:pt x="29220" y="846307"/>
                  </a:lnTo>
                  <a:lnTo>
                    <a:pt x="7721" y="804753"/>
                  </a:lnTo>
                  <a:lnTo>
                    <a:pt x="0" y="756920"/>
                  </a:lnTo>
                  <a:lnTo>
                    <a:pt x="0" y="15138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07257" y="3411092"/>
            <a:ext cx="13747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Нехватка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кадров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33726" y="4116577"/>
            <a:ext cx="2522220" cy="934085"/>
            <a:chOff x="2633726" y="4116577"/>
            <a:chExt cx="2522220" cy="934085"/>
          </a:xfrm>
        </p:grpSpPr>
        <p:sp>
          <p:nvSpPr>
            <p:cNvPr id="14" name="object 14"/>
            <p:cNvSpPr/>
            <p:nvPr/>
          </p:nvSpPr>
          <p:spPr>
            <a:xfrm>
              <a:off x="2646426" y="4129277"/>
              <a:ext cx="2496820" cy="908685"/>
            </a:xfrm>
            <a:custGeom>
              <a:avLst/>
              <a:gdLst/>
              <a:ahLst/>
              <a:cxnLst/>
              <a:rect l="l" t="t" r="r" b="b"/>
              <a:pathLst>
                <a:path w="2496820" h="908685">
                  <a:moveTo>
                    <a:pt x="2344928" y="0"/>
                  </a:moveTo>
                  <a:lnTo>
                    <a:pt x="151384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3"/>
                  </a:lnTo>
                  <a:lnTo>
                    <a:pt x="0" y="756919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4" y="908303"/>
                  </a:lnTo>
                  <a:lnTo>
                    <a:pt x="2344928" y="908303"/>
                  </a:lnTo>
                  <a:lnTo>
                    <a:pt x="2392761" y="900582"/>
                  </a:lnTo>
                  <a:lnTo>
                    <a:pt x="2434315" y="879083"/>
                  </a:lnTo>
                  <a:lnTo>
                    <a:pt x="2467091" y="846307"/>
                  </a:lnTo>
                  <a:lnTo>
                    <a:pt x="2488590" y="804753"/>
                  </a:lnTo>
                  <a:lnTo>
                    <a:pt x="2496312" y="756919"/>
                  </a:lnTo>
                  <a:lnTo>
                    <a:pt x="2496312" y="151383"/>
                  </a:lnTo>
                  <a:lnTo>
                    <a:pt x="2488590" y="103550"/>
                  </a:lnTo>
                  <a:lnTo>
                    <a:pt x="2467091" y="61996"/>
                  </a:lnTo>
                  <a:lnTo>
                    <a:pt x="2434315" y="29220"/>
                  </a:lnTo>
                  <a:lnTo>
                    <a:pt x="2392761" y="7721"/>
                  </a:lnTo>
                  <a:lnTo>
                    <a:pt x="23449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46426" y="4129277"/>
              <a:ext cx="2496820" cy="908685"/>
            </a:xfrm>
            <a:custGeom>
              <a:avLst/>
              <a:gdLst/>
              <a:ahLst/>
              <a:cxnLst/>
              <a:rect l="l" t="t" r="r" b="b"/>
              <a:pathLst>
                <a:path w="2496820" h="908685">
                  <a:moveTo>
                    <a:pt x="0" y="151383"/>
                  </a:moveTo>
                  <a:lnTo>
                    <a:pt x="7721" y="103550"/>
                  </a:lnTo>
                  <a:lnTo>
                    <a:pt x="29220" y="61996"/>
                  </a:lnTo>
                  <a:lnTo>
                    <a:pt x="61996" y="29220"/>
                  </a:lnTo>
                  <a:lnTo>
                    <a:pt x="103550" y="7721"/>
                  </a:lnTo>
                  <a:lnTo>
                    <a:pt x="151384" y="0"/>
                  </a:lnTo>
                  <a:lnTo>
                    <a:pt x="2344928" y="0"/>
                  </a:lnTo>
                  <a:lnTo>
                    <a:pt x="2392761" y="7721"/>
                  </a:lnTo>
                  <a:lnTo>
                    <a:pt x="2434315" y="29220"/>
                  </a:lnTo>
                  <a:lnTo>
                    <a:pt x="2467091" y="61996"/>
                  </a:lnTo>
                  <a:lnTo>
                    <a:pt x="2488590" y="103550"/>
                  </a:lnTo>
                  <a:lnTo>
                    <a:pt x="2496312" y="151383"/>
                  </a:lnTo>
                  <a:lnTo>
                    <a:pt x="2496312" y="756919"/>
                  </a:lnTo>
                  <a:lnTo>
                    <a:pt x="2488590" y="804753"/>
                  </a:lnTo>
                  <a:lnTo>
                    <a:pt x="2467091" y="846307"/>
                  </a:lnTo>
                  <a:lnTo>
                    <a:pt x="2434315" y="879083"/>
                  </a:lnTo>
                  <a:lnTo>
                    <a:pt x="2392761" y="900582"/>
                  </a:lnTo>
                  <a:lnTo>
                    <a:pt x="2344928" y="908303"/>
                  </a:lnTo>
                  <a:lnTo>
                    <a:pt x="151384" y="908303"/>
                  </a:lnTo>
                  <a:lnTo>
                    <a:pt x="103550" y="900582"/>
                  </a:lnTo>
                  <a:lnTo>
                    <a:pt x="61996" y="879083"/>
                  </a:lnTo>
                  <a:lnTo>
                    <a:pt x="29220" y="846307"/>
                  </a:lnTo>
                  <a:lnTo>
                    <a:pt x="7721" y="804753"/>
                  </a:lnTo>
                  <a:lnTo>
                    <a:pt x="0" y="756919"/>
                  </a:lnTo>
                  <a:lnTo>
                    <a:pt x="0" y="15138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07970" y="4224908"/>
            <a:ext cx="2170430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639"/>
              </a:lnSpc>
              <a:spcBef>
                <a:spcPts val="285"/>
              </a:spcBef>
            </a:pPr>
            <a:r>
              <a:rPr sz="1500" spc="-10" dirty="0">
                <a:latin typeface="Calibri"/>
                <a:cs typeface="Calibri"/>
              </a:rPr>
              <a:t>Недостаточно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надежных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устойчивых источников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финансирования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7677" y="1271777"/>
            <a:ext cx="6623050" cy="157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397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5383A"/>
                </a:solidFill>
                <a:latin typeface="Calibri"/>
                <a:cs typeface="Calibri"/>
              </a:rPr>
              <a:t>Ситуация значительно не </a:t>
            </a:r>
            <a:r>
              <a:rPr sz="1800" b="1" spc="-10" dirty="0">
                <a:solidFill>
                  <a:srgbClr val="35383A"/>
                </a:solidFill>
                <a:latin typeface="Calibri"/>
                <a:cs typeface="Calibri"/>
              </a:rPr>
              <a:t>улучшилась </a:t>
            </a:r>
            <a:r>
              <a:rPr sz="1800" b="1" spc="-5" dirty="0">
                <a:solidFill>
                  <a:srgbClr val="35383A"/>
                </a:solidFill>
                <a:latin typeface="Calibri"/>
                <a:cs typeface="Calibri"/>
              </a:rPr>
              <a:t>по </a:t>
            </a:r>
            <a:r>
              <a:rPr sz="1800" b="1" spc="-395" dirty="0">
                <a:solidFill>
                  <a:srgbClr val="35383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383A"/>
                </a:solidFill>
                <a:latin typeface="Calibri"/>
                <a:cs typeface="Calibri"/>
              </a:rPr>
              <a:t>сравнению</a:t>
            </a:r>
            <a:r>
              <a:rPr sz="1800" b="1" spc="-40" dirty="0">
                <a:solidFill>
                  <a:srgbClr val="35383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383A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35383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5383A"/>
                </a:solidFill>
                <a:latin typeface="Calibri"/>
                <a:cs typeface="Calibri"/>
              </a:rPr>
              <a:t>202</a:t>
            </a:r>
            <a:r>
              <a:rPr lang="ru-RU" sz="1800" b="1" dirty="0">
                <a:solidFill>
                  <a:srgbClr val="35383A"/>
                </a:solidFill>
                <a:latin typeface="Calibri"/>
                <a:cs typeface="Calibri"/>
              </a:rPr>
              <a:t>2</a:t>
            </a:r>
            <a:r>
              <a:rPr sz="1800" b="1" spc="10" dirty="0">
                <a:solidFill>
                  <a:srgbClr val="35383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5383A"/>
                </a:solidFill>
                <a:latin typeface="Calibri"/>
                <a:cs typeface="Calibri"/>
              </a:rPr>
              <a:t>годом.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Calibri"/>
              <a:cs typeface="Calibri"/>
            </a:endParaRPr>
          </a:p>
          <a:p>
            <a:pPr marL="12700" marR="4353560" algn="ctr">
              <a:lnSpc>
                <a:spcPts val="1639"/>
              </a:lnSpc>
              <a:spcBef>
                <a:spcPts val="5"/>
              </a:spcBef>
            </a:pPr>
            <a:r>
              <a:rPr sz="1500" spc="-5" dirty="0">
                <a:latin typeface="Calibri"/>
                <a:cs typeface="Calibri"/>
              </a:rPr>
              <a:t>Нет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отраслевой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программы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модернизации</a:t>
            </a:r>
            <a:endParaRPr sz="1500" dirty="0">
              <a:latin typeface="Calibri"/>
              <a:cs typeface="Calibri"/>
            </a:endParaRPr>
          </a:p>
          <a:p>
            <a:pPr marR="4342130" algn="ctr">
              <a:lnSpc>
                <a:spcPts val="1620"/>
              </a:lnSpc>
            </a:pPr>
            <a:r>
              <a:rPr sz="1500" spc="-5" dirty="0">
                <a:latin typeface="Calibri"/>
                <a:cs typeface="Calibri"/>
              </a:rPr>
              <a:t>предприятий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9304" y="7004303"/>
            <a:ext cx="1263396" cy="32156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70475" y="6011417"/>
            <a:ext cx="5086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Показатели </a:t>
            </a:r>
            <a:r>
              <a:rPr sz="1800" b="1" spc="-5" dirty="0">
                <a:latin typeface="Calibri"/>
                <a:cs typeface="Calibri"/>
              </a:rPr>
              <a:t>по числу внедрений РТК не достигают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максимальных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обрабатывающих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производств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Google Shape;82;p4">
            <a:extLst>
              <a:ext uri="{FF2B5EF4-FFF2-40B4-BE49-F238E27FC236}">
                <a16:creationId xmlns:a16="http://schemas.microsoft.com/office/drawing/2014/main" id="{81E240EF-9F14-D91D-5B71-C115E0FF3EF4}"/>
              </a:ext>
            </a:extLst>
          </p:cNvPr>
          <p:cNvSpPr txBox="1">
            <a:spLocks/>
          </p:cNvSpPr>
          <p:nvPr/>
        </p:nvSpPr>
        <p:spPr>
          <a:xfrm>
            <a:off x="227266" y="7215402"/>
            <a:ext cx="406426" cy="29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0;p2">
            <a:extLst>
              <a:ext uri="{FF2B5EF4-FFF2-40B4-BE49-F238E27FC236}">
                <a16:creationId xmlns:a16="http://schemas.microsoft.com/office/drawing/2014/main" id="{9BD8F70E-1D1A-37A8-CC7A-7C92C3A7A1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8382" y="7108143"/>
            <a:ext cx="1095374" cy="285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3;p2">
            <a:extLst>
              <a:ext uri="{FF2B5EF4-FFF2-40B4-BE49-F238E27FC236}">
                <a16:creationId xmlns:a16="http://schemas.microsoft.com/office/drawing/2014/main" id="{99A0BBF3-70ED-C452-2D17-2C96C11A7396}"/>
              </a:ext>
            </a:extLst>
          </p:cNvPr>
          <p:cNvSpPr txBox="1"/>
          <p:nvPr/>
        </p:nvSpPr>
        <p:spPr>
          <a:xfrm rot="10800000" flipV="1">
            <a:off x="107445" y="6992706"/>
            <a:ext cx="540255" cy="29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>
              <a:lnSpc>
                <a:spcPct val="118437"/>
              </a:lnSpc>
            </a:pPr>
            <a:r>
              <a:rPr lang="ru-RU" sz="1600" dirty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5A85B-A604-B356-18D2-AE35F737F788}"/>
              </a:ext>
            </a:extLst>
          </p:cNvPr>
          <p:cNvSpPr txBox="1"/>
          <p:nvPr/>
        </p:nvSpPr>
        <p:spPr>
          <a:xfrm>
            <a:off x="6624767" y="6599860"/>
            <a:ext cx="6994565" cy="3693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ВЫБОР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ru-RU" b="1" dirty="0">
                <a:solidFill>
                  <a:srgbClr val="FF0000"/>
                </a:solidFill>
              </a:rPr>
              <a:t> ЕСТЬ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6C024A1A-C907-0783-EEFC-501BE63F5550}"/>
              </a:ext>
            </a:extLst>
          </p:cNvPr>
          <p:cNvSpPr/>
          <p:nvPr/>
        </p:nvSpPr>
        <p:spPr>
          <a:xfrm>
            <a:off x="495300" y="580359"/>
            <a:ext cx="7622420" cy="2103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ИНСТРУМЕНТЫ ПОДДЕРЖКИ</a:t>
            </a:r>
            <a:endParaRPr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ADAFC4-EAF7-A7FF-4A32-80CE1972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67" y="326863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09DD1-C8A0-55CA-D6E9-DBF25353926E}"/>
              </a:ext>
            </a:extLst>
          </p:cNvPr>
          <p:cNvSpPr txBox="1"/>
          <p:nvPr/>
        </p:nvSpPr>
        <p:spPr>
          <a:xfrm>
            <a:off x="495300" y="1610810"/>
            <a:ext cx="6851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anton"/>
              </a:rPr>
              <a:t>Существует много инструментов, с помощью которых технологичный бизнес может развиваться на всех стадиях жизни — от грантов на разработку и инвестиций до льготных займов на роботизацию производства. 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CECCDC-8792-6457-BAD9-863AB1F38628}"/>
              </a:ext>
            </a:extLst>
          </p:cNvPr>
          <p:cNvSpPr/>
          <p:nvPr/>
        </p:nvSpPr>
        <p:spPr>
          <a:xfrm>
            <a:off x="647701" y="2949575"/>
            <a:ext cx="2285998" cy="866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R&amp;D/ </a:t>
            </a:r>
            <a:r>
              <a:rPr lang="ru-RU" dirty="0"/>
              <a:t>НИОКР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CEAA6D-7E79-A52B-B32C-E5FA2A482673}"/>
              </a:ext>
            </a:extLst>
          </p:cNvPr>
          <p:cNvSpPr/>
          <p:nvPr/>
        </p:nvSpPr>
        <p:spPr>
          <a:xfrm>
            <a:off x="647700" y="4035906"/>
            <a:ext cx="2285999" cy="866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ИНВЕСТИЦИИ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F0802D-52D5-DB0A-240D-0AF1994DB836}"/>
              </a:ext>
            </a:extLst>
          </p:cNvPr>
          <p:cNvSpPr/>
          <p:nvPr/>
        </p:nvSpPr>
        <p:spPr>
          <a:xfrm>
            <a:off x="656574" y="5122238"/>
            <a:ext cx="2277126" cy="8425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ПОДДЕРЖКА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505A3F-910E-E91B-3E48-0FD223925D56}"/>
              </a:ext>
            </a:extLst>
          </p:cNvPr>
          <p:cNvSpPr/>
          <p:nvPr/>
        </p:nvSpPr>
        <p:spPr>
          <a:xfrm>
            <a:off x="656573" y="6166852"/>
            <a:ext cx="2277125" cy="8425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АКСЕЛЕРАЦИЯ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28C433-5299-401F-A140-6670A7F3DE20}"/>
              </a:ext>
            </a:extLst>
          </p:cNvPr>
          <p:cNvSpPr/>
          <p:nvPr/>
        </p:nvSpPr>
        <p:spPr>
          <a:xfrm>
            <a:off x="3314700" y="2949574"/>
            <a:ext cx="2133600" cy="866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ЭКСПОРТ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A70986-7A46-4E39-F0E9-133B591AFC69}"/>
              </a:ext>
            </a:extLst>
          </p:cNvPr>
          <p:cNvSpPr/>
          <p:nvPr/>
        </p:nvSpPr>
        <p:spPr>
          <a:xfrm>
            <a:off x="3337565" y="4081501"/>
            <a:ext cx="2133600" cy="866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ЛЬГОТЫ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C9F736-EBF5-4684-784D-F57DFAA8453F}"/>
              </a:ext>
            </a:extLst>
          </p:cNvPr>
          <p:cNvSpPr/>
          <p:nvPr/>
        </p:nvSpPr>
        <p:spPr>
          <a:xfrm>
            <a:off x="3365227" y="5132924"/>
            <a:ext cx="2133600" cy="866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ПРОИЗВОДСТВА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0CB9FF7-12B5-3832-97D2-306BAE0BE5B0}"/>
              </a:ext>
            </a:extLst>
          </p:cNvPr>
          <p:cNvSpPr/>
          <p:nvPr/>
        </p:nvSpPr>
        <p:spPr>
          <a:xfrm>
            <a:off x="3365227" y="6184347"/>
            <a:ext cx="2133600" cy="866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ВНЕДРЕНИЕ РТК</a:t>
            </a:r>
          </a:p>
        </p:txBody>
      </p:sp>
    </p:spTree>
    <p:extLst>
      <p:ext uri="{BB962C8B-B14F-4D97-AF65-F5344CB8AC3E}">
        <p14:creationId xmlns:p14="http://schemas.microsoft.com/office/powerpoint/2010/main" val="333735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8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4489" y="717656"/>
            <a:ext cx="2650134" cy="275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07782" y="1860851"/>
            <a:ext cx="145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09673" y="4298928"/>
            <a:ext cx="246883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ru-RU" sz="1600" b="1" dirty="0">
                <a:solidFill>
                  <a:srgbClr val="00344C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Ольга </a:t>
            </a:r>
            <a:r>
              <a:rPr lang="ru-RU" sz="1600" b="1" dirty="0" err="1">
                <a:solidFill>
                  <a:srgbClr val="00344C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Мудрова</a:t>
            </a:r>
            <a:endParaRPr lang="ru-RU" sz="1600" b="1" dirty="0">
              <a:solidFill>
                <a:srgbClr val="00344C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12700">
              <a:spcBef>
                <a:spcPts val="5"/>
              </a:spcBef>
            </a:pPr>
            <a:r>
              <a:rPr lang="ru-RU" b="1" i="1" dirty="0">
                <a:solidFill>
                  <a:srgbClr val="00344C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Исполнительный </a:t>
            </a:r>
          </a:p>
          <a:p>
            <a:pPr marL="12700">
              <a:spcBef>
                <a:spcPts val="5"/>
              </a:spcBef>
            </a:pPr>
            <a:r>
              <a:rPr lang="ru-RU" b="1" i="1" dirty="0">
                <a:solidFill>
                  <a:srgbClr val="00344C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директор НАУРР</a:t>
            </a:r>
          </a:p>
          <a:p>
            <a:pPr marL="12700">
              <a:spcBef>
                <a:spcPts val="5"/>
              </a:spcBef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+7 916 291 0111</a:t>
            </a:r>
          </a:p>
          <a:p>
            <a:pPr marL="12700">
              <a:spcBef>
                <a:spcPts val="5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om@robotunion.ru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12700">
              <a:spcBef>
                <a:spcPts val="5"/>
              </a:spcBef>
            </a:pP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  <p:grpSp>
        <p:nvGrpSpPr>
          <p:cNvPr id="14" name="Google Shape;177;p8"/>
          <p:cNvGrpSpPr/>
          <p:nvPr/>
        </p:nvGrpSpPr>
        <p:grpSpPr>
          <a:xfrm>
            <a:off x="-2204024" y="6398386"/>
            <a:ext cx="16254319" cy="1978442"/>
            <a:chOff x="575546" y="5571954"/>
            <a:chExt cx="9728210" cy="1818762"/>
          </a:xfrm>
        </p:grpSpPr>
        <p:pic>
          <p:nvPicPr>
            <p:cNvPr id="17" name="Google Shape;18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08382" y="7104968"/>
              <a:ext cx="1095374" cy="2857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84;p8"/>
            <p:cNvSpPr/>
            <p:nvPr/>
          </p:nvSpPr>
          <p:spPr>
            <a:xfrm>
              <a:off x="575546" y="5571954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 extrusionOk="0">
                  <a:moveTo>
                    <a:pt x="355492" y="177746"/>
                  </a:moveTo>
                  <a:lnTo>
                    <a:pt x="349142" y="224996"/>
                  </a:lnTo>
                  <a:lnTo>
                    <a:pt x="331223" y="267455"/>
                  </a:lnTo>
                  <a:lnTo>
                    <a:pt x="303429" y="303429"/>
                  </a:lnTo>
                  <a:lnTo>
                    <a:pt x="267455" y="331223"/>
                  </a:lnTo>
                  <a:lnTo>
                    <a:pt x="224996" y="349142"/>
                  </a:lnTo>
                  <a:lnTo>
                    <a:pt x="177746" y="355492"/>
                  </a:lnTo>
                  <a:lnTo>
                    <a:pt x="130495" y="349142"/>
                  </a:lnTo>
                  <a:lnTo>
                    <a:pt x="88036" y="331223"/>
                  </a:lnTo>
                  <a:lnTo>
                    <a:pt x="52062" y="303429"/>
                  </a:lnTo>
                  <a:lnTo>
                    <a:pt x="24268" y="267455"/>
                  </a:lnTo>
                  <a:lnTo>
                    <a:pt x="6349" y="224996"/>
                  </a:lnTo>
                  <a:lnTo>
                    <a:pt x="0" y="177746"/>
                  </a:lnTo>
                  <a:lnTo>
                    <a:pt x="6349" y="130495"/>
                  </a:lnTo>
                  <a:lnTo>
                    <a:pt x="24268" y="88036"/>
                  </a:lnTo>
                  <a:lnTo>
                    <a:pt x="52062" y="52062"/>
                  </a:lnTo>
                  <a:lnTo>
                    <a:pt x="88036" y="24268"/>
                  </a:lnTo>
                  <a:lnTo>
                    <a:pt x="130495" y="6349"/>
                  </a:lnTo>
                  <a:lnTo>
                    <a:pt x="177746" y="0"/>
                  </a:lnTo>
                  <a:lnTo>
                    <a:pt x="224996" y="6349"/>
                  </a:lnTo>
                  <a:lnTo>
                    <a:pt x="267455" y="24268"/>
                  </a:lnTo>
                  <a:lnTo>
                    <a:pt x="303429" y="52062"/>
                  </a:lnTo>
                  <a:lnTo>
                    <a:pt x="331223" y="88036"/>
                  </a:lnTo>
                  <a:lnTo>
                    <a:pt x="349142" y="130495"/>
                  </a:lnTo>
                  <a:lnTo>
                    <a:pt x="355492" y="177746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5;p8"/>
            <p:cNvSpPr/>
            <p:nvPr/>
          </p:nvSpPr>
          <p:spPr>
            <a:xfrm>
              <a:off x="629412" y="5625820"/>
              <a:ext cx="248284" cy="248285"/>
            </a:xfrm>
            <a:custGeom>
              <a:avLst/>
              <a:gdLst/>
              <a:ahLst/>
              <a:cxnLst/>
              <a:rect l="l" t="t" r="r" b="b"/>
              <a:pathLst>
                <a:path w="248284" h="248285" extrusionOk="0">
                  <a:moveTo>
                    <a:pt x="123879" y="247759"/>
                  </a:moveTo>
                  <a:lnTo>
                    <a:pt x="75661" y="238024"/>
                  </a:lnTo>
                  <a:lnTo>
                    <a:pt x="36284" y="211475"/>
                  </a:lnTo>
                  <a:lnTo>
                    <a:pt x="9735" y="172098"/>
                  </a:lnTo>
                  <a:lnTo>
                    <a:pt x="0" y="123879"/>
                  </a:lnTo>
                  <a:lnTo>
                    <a:pt x="9735" y="75661"/>
                  </a:lnTo>
                  <a:lnTo>
                    <a:pt x="36284" y="36284"/>
                  </a:lnTo>
                  <a:lnTo>
                    <a:pt x="75661" y="9735"/>
                  </a:lnTo>
                  <a:lnTo>
                    <a:pt x="123879" y="0"/>
                  </a:lnTo>
                  <a:lnTo>
                    <a:pt x="172098" y="9735"/>
                  </a:lnTo>
                  <a:lnTo>
                    <a:pt x="211475" y="36284"/>
                  </a:lnTo>
                  <a:lnTo>
                    <a:pt x="238024" y="75661"/>
                  </a:lnTo>
                  <a:lnTo>
                    <a:pt x="247759" y="123879"/>
                  </a:lnTo>
                  <a:lnTo>
                    <a:pt x="238024" y="172098"/>
                  </a:lnTo>
                  <a:lnTo>
                    <a:pt x="211475" y="211475"/>
                  </a:lnTo>
                  <a:lnTo>
                    <a:pt x="172098" y="238024"/>
                  </a:lnTo>
                  <a:lnTo>
                    <a:pt x="123879" y="247759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1;p4"/>
          <p:cNvSpPr/>
          <p:nvPr/>
        </p:nvSpPr>
        <p:spPr>
          <a:xfrm>
            <a:off x="8835648" y="7004769"/>
            <a:ext cx="1095374" cy="2857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58;p7"/>
          <p:cNvSpPr txBox="1"/>
          <p:nvPr/>
        </p:nvSpPr>
        <p:spPr>
          <a:xfrm>
            <a:off x="142132" y="7173705"/>
            <a:ext cx="3662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/>
            <a:r>
              <a:rPr lang="ru-RU" sz="1600" dirty="0">
                <a:solidFill>
                  <a:srgbClr val="3C91A1"/>
                </a:solidFill>
              </a:rPr>
              <a:t>15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20" name="Google Shape;164;p8"/>
          <p:cNvSpPr txBox="1"/>
          <p:nvPr/>
        </p:nvSpPr>
        <p:spPr>
          <a:xfrm>
            <a:off x="6709672" y="6093635"/>
            <a:ext cx="3084090" cy="2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/>
            <a:r>
              <a:rPr lang="ru-RU" sz="1650" b="1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www.robotunion.ru</a:t>
            </a:r>
            <a:endParaRPr sz="165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0EF6D4-39AC-74E9-19A9-D021CC17A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665" y="227882"/>
            <a:ext cx="3053954" cy="30539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A37261-1B78-777F-1D3A-8DD1E3F3A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666" y="3787776"/>
            <a:ext cx="3210313" cy="32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43755" cy="74767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8007" y="7104888"/>
            <a:ext cx="1095755" cy="2865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7700" y="1821179"/>
            <a:ext cx="5609844" cy="43251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7093" y="1826513"/>
            <a:ext cx="3585845" cy="4466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4905">
              <a:lnSpc>
                <a:spcPct val="100000"/>
              </a:lnSpc>
              <a:spcBef>
                <a:spcPts val="95"/>
              </a:spcBef>
            </a:pPr>
            <a:r>
              <a:rPr sz="2800" b="1" spc="250" dirty="0">
                <a:solidFill>
                  <a:srgbClr val="FFFFFF"/>
                </a:solidFill>
                <a:latin typeface="Trebuchet MS"/>
                <a:cs typeface="Trebuchet MS"/>
              </a:rPr>
              <a:t>НАУРР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65"/>
              </a:spcBef>
            </a:pP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</a:t>
            </a:r>
            <a:r>
              <a:rPr sz="16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Ассоциация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600" spc="100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участников</a:t>
            </a:r>
            <a:r>
              <a:rPr sz="16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рынка</a:t>
            </a:r>
            <a:r>
              <a:rPr sz="16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робототехники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spc="95" dirty="0">
                <a:solidFill>
                  <a:srgbClr val="FFFFFF"/>
                </a:solidFill>
                <a:latin typeface="Times New Roman"/>
                <a:cs typeface="Times New Roman"/>
              </a:rPr>
              <a:t>создана</a:t>
            </a:r>
            <a:r>
              <a:rPr sz="16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2015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году</a:t>
            </a:r>
            <a:r>
              <a:rPr sz="16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момента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16900"/>
              </a:lnSpc>
              <a:spcBef>
                <a:spcPts val="5"/>
              </a:spcBef>
            </a:pPr>
            <a:r>
              <a:rPr sz="1600" spc="95" dirty="0">
                <a:solidFill>
                  <a:srgbClr val="FFFFFF"/>
                </a:solidFill>
                <a:latin typeface="Times New Roman"/>
                <a:cs typeface="Times New Roman"/>
              </a:rPr>
              <a:t>создания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ведет</a:t>
            </a:r>
            <a:r>
              <a:rPr sz="16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активную</a:t>
            </a:r>
            <a:r>
              <a:rPr sz="1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работу</a:t>
            </a:r>
            <a:r>
              <a:rPr sz="16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развитию</a:t>
            </a:r>
            <a:r>
              <a:rPr sz="16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рынка</a:t>
            </a:r>
            <a:r>
              <a:rPr sz="16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робототехники</a:t>
            </a:r>
            <a:r>
              <a:rPr sz="16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России</a:t>
            </a:r>
            <a:r>
              <a:rPr sz="16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повышению</a:t>
            </a:r>
            <a:endParaRPr sz="1600" dirty="0">
              <a:latin typeface="Times New Roman"/>
              <a:cs typeface="Times New Roman"/>
            </a:endParaRPr>
          </a:p>
          <a:p>
            <a:pPr marL="12700" marR="96520">
              <a:lnSpc>
                <a:spcPct val="116900"/>
              </a:lnSpc>
              <a:spcBef>
                <a:spcPts val="10"/>
              </a:spcBef>
            </a:pP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информированности</a:t>
            </a:r>
            <a:r>
              <a:rPr sz="16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Times New Roman"/>
                <a:cs typeface="Times New Roman"/>
              </a:rPr>
              <a:t>предприятий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возможностях</a:t>
            </a:r>
            <a:r>
              <a:rPr sz="1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робототехники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00355">
              <a:lnSpc>
                <a:spcPct val="1169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Ассоциации</a:t>
            </a:r>
            <a:r>
              <a:rPr sz="16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состоят </a:t>
            </a:r>
            <a:r>
              <a:rPr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ведущие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производители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  <a:p>
            <a:pPr marL="12700" marR="238125">
              <a:lnSpc>
                <a:spcPct val="116900"/>
              </a:lnSpc>
              <a:spcBef>
                <a:spcPts val="10"/>
              </a:spcBef>
            </a:pPr>
            <a:r>
              <a:rPr sz="1600" spc="125" dirty="0">
                <a:solidFill>
                  <a:srgbClr val="FFFFFF"/>
                </a:solidFill>
                <a:latin typeface="Times New Roman"/>
                <a:cs typeface="Times New Roman"/>
              </a:rPr>
              <a:t>интеграторы 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робототехнических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решений,НИИ</a:t>
            </a:r>
            <a:r>
              <a:rPr sz="16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ВУЗы.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994" y="7208314"/>
            <a:ext cx="1384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ru-RU" sz="1600" spc="-5" dirty="0">
                <a:solidFill>
                  <a:srgbClr val="3B91A0"/>
                </a:solidFill>
                <a:latin typeface="Microsoft Sans Serif"/>
                <a:cs typeface="Microsoft Sans Serif"/>
              </a:rPr>
              <a:t>2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431" y="393665"/>
            <a:ext cx="943673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18000"/>
              </a:lnSpc>
              <a:spcBef>
                <a:spcPts val="100"/>
              </a:spcBef>
              <a:tabLst>
                <a:tab pos="6351270" algn="l"/>
              </a:tabLst>
            </a:pPr>
            <a:r>
              <a:rPr sz="2550" spc="120" dirty="0">
                <a:solidFill>
                  <a:srgbClr val="436682"/>
                </a:solidFill>
                <a:latin typeface="Arial"/>
                <a:cs typeface="Arial"/>
              </a:rPr>
              <a:t>Структура</a:t>
            </a:r>
            <a:r>
              <a:rPr sz="2550" spc="295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2550" spc="125" dirty="0">
                <a:solidFill>
                  <a:srgbClr val="436682"/>
                </a:solidFill>
                <a:latin typeface="Arial"/>
                <a:cs typeface="Arial"/>
              </a:rPr>
              <a:t>участников</a:t>
            </a:r>
            <a:r>
              <a:rPr sz="2550" spc="300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2550" spc="114" dirty="0">
                <a:solidFill>
                  <a:srgbClr val="436682"/>
                </a:solidFill>
                <a:latin typeface="Arial"/>
                <a:cs typeface="Arial"/>
              </a:rPr>
              <a:t>Ассоциации	</a:t>
            </a:r>
            <a:r>
              <a:rPr sz="2550" spc="90" dirty="0">
                <a:solidFill>
                  <a:srgbClr val="436682"/>
                </a:solidFill>
                <a:latin typeface="Arial"/>
                <a:cs typeface="Arial"/>
              </a:rPr>
              <a:t>по</a:t>
            </a:r>
            <a:r>
              <a:rPr sz="2550" spc="185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2550" spc="110" dirty="0">
                <a:solidFill>
                  <a:srgbClr val="436682"/>
                </a:solidFill>
                <a:latin typeface="Arial"/>
                <a:cs typeface="Arial"/>
              </a:rPr>
              <a:t>направлениям </a:t>
            </a:r>
            <a:r>
              <a:rPr sz="2550" spc="-695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2550" spc="110" dirty="0">
                <a:solidFill>
                  <a:srgbClr val="436682"/>
                </a:solidFill>
                <a:latin typeface="Arial"/>
                <a:cs typeface="Arial"/>
              </a:rPr>
              <a:t>деятельности</a:t>
            </a:r>
            <a:endParaRPr sz="2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439400" cy="7564120"/>
          </a:xfrm>
          <a:custGeom>
            <a:avLst/>
            <a:gdLst/>
            <a:ahLst/>
            <a:cxnLst/>
            <a:rect l="l" t="t" r="r" b="b"/>
            <a:pathLst>
              <a:path w="10439400" h="7564120">
                <a:moveTo>
                  <a:pt x="10439400" y="0"/>
                </a:moveTo>
                <a:lnTo>
                  <a:pt x="0" y="0"/>
                </a:lnTo>
                <a:lnTo>
                  <a:pt x="0" y="7563611"/>
                </a:lnTo>
                <a:lnTo>
                  <a:pt x="10439400" y="7563611"/>
                </a:lnTo>
                <a:lnTo>
                  <a:pt x="10439400" y="0"/>
                </a:lnTo>
                <a:close/>
              </a:path>
            </a:pathLst>
          </a:custGeom>
          <a:solidFill>
            <a:srgbClr val="D5D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439400" cy="7562215"/>
            <a:chOff x="0" y="0"/>
            <a:chExt cx="10439400" cy="7562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6131" y="7014971"/>
              <a:ext cx="1647444" cy="419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39400" cy="75620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97833" y="3116448"/>
            <a:ext cx="2167890" cy="191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2705" indent="1270" algn="ctr">
              <a:lnSpc>
                <a:spcPct val="117900"/>
              </a:lnSpc>
              <a:spcBef>
                <a:spcPts val="100"/>
              </a:spcBef>
            </a:pPr>
            <a:r>
              <a:rPr sz="1750" b="1" spc="10" dirty="0">
                <a:solidFill>
                  <a:srgbClr val="436682"/>
                </a:solidFill>
                <a:latin typeface="Arial"/>
                <a:cs typeface="Arial"/>
              </a:rPr>
              <a:t>Круг</a:t>
            </a:r>
            <a:r>
              <a:rPr sz="1750" b="1" spc="40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1750" b="1" spc="-45" dirty="0">
                <a:solidFill>
                  <a:srgbClr val="436682"/>
                </a:solidFill>
                <a:latin typeface="Arial"/>
                <a:cs typeface="Arial"/>
              </a:rPr>
              <a:t>отраслевых </a:t>
            </a:r>
            <a:r>
              <a:rPr sz="1750" b="1" spc="-40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436682"/>
                </a:solidFill>
                <a:latin typeface="Arial"/>
                <a:cs typeface="Arial"/>
              </a:rPr>
              <a:t>компетенций </a:t>
            </a:r>
            <a:r>
              <a:rPr sz="1750" b="1" spc="-10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436682"/>
                </a:solidFill>
                <a:latin typeface="Arial"/>
                <a:cs typeface="Arial"/>
              </a:rPr>
              <a:t>участников</a:t>
            </a:r>
            <a:r>
              <a:rPr sz="1750" b="1" spc="-15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1750" b="1" spc="-40" dirty="0">
                <a:solidFill>
                  <a:srgbClr val="436682"/>
                </a:solidFill>
                <a:latin typeface="Arial"/>
                <a:cs typeface="Arial"/>
              </a:rPr>
              <a:t>НАУРР </a:t>
            </a:r>
            <a:r>
              <a:rPr sz="1750" b="1" spc="-470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436682"/>
                </a:solidFill>
                <a:latin typeface="Arial"/>
                <a:cs typeface="Arial"/>
              </a:rPr>
              <a:t>по</a:t>
            </a:r>
            <a:r>
              <a:rPr sz="1750" b="1" spc="-30" dirty="0">
                <a:solidFill>
                  <a:srgbClr val="436682"/>
                </a:solidFill>
                <a:latin typeface="Arial"/>
                <a:cs typeface="Arial"/>
              </a:rPr>
              <a:t> </a:t>
            </a:r>
            <a:r>
              <a:rPr sz="1750" b="1" spc="-15" dirty="0">
                <a:solidFill>
                  <a:srgbClr val="436682"/>
                </a:solidFill>
                <a:latin typeface="Arial"/>
                <a:cs typeface="Arial"/>
              </a:rPr>
              <a:t>внедрению</a:t>
            </a:r>
            <a:endParaRPr sz="1750">
              <a:latin typeface="Arial"/>
              <a:cs typeface="Arial"/>
            </a:endParaRPr>
          </a:p>
          <a:p>
            <a:pPr marL="12065" marR="5080" algn="ctr">
              <a:lnSpc>
                <a:spcPct val="117700"/>
              </a:lnSpc>
              <a:spcBef>
                <a:spcPts val="10"/>
              </a:spcBef>
            </a:pPr>
            <a:r>
              <a:rPr sz="1750" b="1" dirty="0">
                <a:solidFill>
                  <a:srgbClr val="436682"/>
                </a:solidFill>
                <a:latin typeface="Arial"/>
                <a:cs typeface="Arial"/>
              </a:rPr>
              <a:t>ро</a:t>
            </a:r>
            <a:r>
              <a:rPr sz="1750" b="1" spc="-10" dirty="0">
                <a:solidFill>
                  <a:srgbClr val="436682"/>
                </a:solidFill>
                <a:latin typeface="Arial"/>
                <a:cs typeface="Arial"/>
              </a:rPr>
              <a:t>б</a:t>
            </a:r>
            <a:r>
              <a:rPr sz="1750" b="1" spc="-55" dirty="0">
                <a:solidFill>
                  <a:srgbClr val="436682"/>
                </a:solidFill>
                <a:latin typeface="Arial"/>
                <a:cs typeface="Arial"/>
              </a:rPr>
              <a:t>о</a:t>
            </a:r>
            <a:r>
              <a:rPr sz="1750" b="1" spc="-45" dirty="0">
                <a:solidFill>
                  <a:srgbClr val="436682"/>
                </a:solidFill>
                <a:latin typeface="Arial"/>
                <a:cs typeface="Arial"/>
              </a:rPr>
              <a:t>т</a:t>
            </a:r>
            <a:r>
              <a:rPr sz="1750" b="1" spc="-40" dirty="0">
                <a:solidFill>
                  <a:srgbClr val="436682"/>
                </a:solidFill>
                <a:latin typeface="Arial"/>
                <a:cs typeface="Arial"/>
              </a:rPr>
              <a:t>о</a:t>
            </a:r>
            <a:r>
              <a:rPr sz="1750" b="1" spc="-10" dirty="0">
                <a:solidFill>
                  <a:srgbClr val="436682"/>
                </a:solidFill>
                <a:latin typeface="Arial"/>
                <a:cs typeface="Arial"/>
              </a:rPr>
              <a:t>т</a:t>
            </a:r>
            <a:r>
              <a:rPr sz="1750" b="1" spc="-30" dirty="0">
                <a:solidFill>
                  <a:srgbClr val="436682"/>
                </a:solidFill>
                <a:latin typeface="Arial"/>
                <a:cs typeface="Arial"/>
              </a:rPr>
              <a:t>е</a:t>
            </a:r>
            <a:r>
              <a:rPr sz="1750" b="1" spc="5" dirty="0">
                <a:solidFill>
                  <a:srgbClr val="436682"/>
                </a:solidFill>
                <a:latin typeface="Arial"/>
                <a:cs typeface="Arial"/>
              </a:rPr>
              <a:t>х</a:t>
            </a:r>
            <a:r>
              <a:rPr sz="1750" b="1" dirty="0">
                <a:solidFill>
                  <a:srgbClr val="436682"/>
                </a:solidFill>
                <a:latin typeface="Arial"/>
                <a:cs typeface="Arial"/>
              </a:rPr>
              <a:t>нич</a:t>
            </a:r>
            <a:r>
              <a:rPr sz="1750" b="1" spc="-25" dirty="0">
                <a:solidFill>
                  <a:srgbClr val="436682"/>
                </a:solidFill>
                <a:latin typeface="Arial"/>
                <a:cs typeface="Arial"/>
              </a:rPr>
              <a:t>е</a:t>
            </a:r>
            <a:r>
              <a:rPr sz="1750" b="1" spc="-5" dirty="0">
                <a:solidFill>
                  <a:srgbClr val="436682"/>
                </a:solidFill>
                <a:latin typeface="Arial"/>
                <a:cs typeface="Arial"/>
              </a:rPr>
              <a:t>ских  решений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8007" y="7104888"/>
            <a:ext cx="1095755" cy="28651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75"/>
            <a:ext cx="10439400" cy="7562850"/>
            <a:chOff x="0" y="0"/>
            <a:chExt cx="10439400" cy="75628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439399" cy="75626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5960"/>
              <a:ext cx="10439400" cy="819150"/>
            </a:xfrm>
            <a:custGeom>
              <a:avLst/>
              <a:gdLst/>
              <a:ahLst/>
              <a:cxnLst/>
              <a:rect l="l" t="t" r="r" b="b"/>
              <a:pathLst>
                <a:path w="10439400" h="819150">
                  <a:moveTo>
                    <a:pt x="0" y="0"/>
                  </a:moveTo>
                  <a:lnTo>
                    <a:pt x="10439399" y="0"/>
                  </a:lnTo>
                  <a:lnTo>
                    <a:pt x="10439399" y="819134"/>
                  </a:lnTo>
                  <a:lnTo>
                    <a:pt x="0" y="819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B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8373" y="7104979"/>
              <a:ext cx="1095374" cy="285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736" y="1952317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235" y="498908"/>
            <a:ext cx="7894701" cy="6177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8935" marR="5080" indent="-356870">
              <a:lnSpc>
                <a:spcPct val="100699"/>
              </a:lnSpc>
              <a:spcBef>
                <a:spcPts val="120"/>
              </a:spcBef>
            </a:pP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Зачем </a:t>
            </a:r>
            <a:r>
              <a:rPr sz="2000" b="1" spc="160" dirty="0">
                <a:solidFill>
                  <a:srgbClr val="FFFFFF"/>
                </a:solidFill>
                <a:latin typeface="Arial"/>
                <a:cs typeface="Arial"/>
              </a:rPr>
              <a:t>заказчикам </a:t>
            </a:r>
            <a:r>
              <a:rPr sz="2000" b="1" spc="180" dirty="0">
                <a:solidFill>
                  <a:srgbClr val="FFFFFF"/>
                </a:solidFill>
                <a:latin typeface="Arial"/>
                <a:cs typeface="Arial"/>
              </a:rPr>
              <a:t>робототехнических</a:t>
            </a:r>
            <a:r>
              <a:rPr sz="20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85" dirty="0">
                <a:solidFill>
                  <a:srgbClr val="FFFFFF"/>
                </a:solidFill>
                <a:latin typeface="Arial"/>
                <a:cs typeface="Arial"/>
              </a:rPr>
              <a:t>решений  </a:t>
            </a:r>
            <a:r>
              <a:rPr sz="2000" b="1" spc="15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партнерам </a:t>
            </a:r>
            <a:r>
              <a:rPr sz="2000" b="1" spc="150" dirty="0">
                <a:solidFill>
                  <a:srgbClr val="FFFFFF"/>
                </a:solidFill>
                <a:latin typeface="Arial"/>
                <a:cs typeface="Arial"/>
              </a:rPr>
              <a:t>сотрудничать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000" b="1" spc="114" dirty="0">
                <a:solidFill>
                  <a:srgbClr val="FFFFFF"/>
                </a:solidFill>
                <a:latin typeface="Arial"/>
                <a:cs typeface="Arial"/>
              </a:rPr>
              <a:t>Ассоциацией?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731" y="1911320"/>
            <a:ext cx="7736205" cy="412433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607695">
              <a:lnSpc>
                <a:spcPts val="1650"/>
              </a:lnSpc>
              <a:spcBef>
                <a:spcPts val="470"/>
              </a:spcBef>
            </a:pPr>
            <a:r>
              <a:rPr sz="1700" spc="150" dirty="0">
                <a:solidFill>
                  <a:srgbClr val="00344C"/>
                </a:solidFill>
                <a:latin typeface="Arial"/>
                <a:cs typeface="Arial"/>
              </a:rPr>
              <a:t>Подбор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55" dirty="0">
                <a:solidFill>
                  <a:srgbClr val="00344C"/>
                </a:solidFill>
                <a:latin typeface="Arial"/>
                <a:cs typeface="Arial"/>
              </a:rPr>
              <a:t>экспертов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0344C"/>
                </a:solidFill>
                <a:latin typeface="Arial"/>
                <a:cs typeface="Arial"/>
              </a:rPr>
              <a:t>для</a:t>
            </a:r>
            <a:r>
              <a:rPr sz="1700" spc="1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00344C"/>
                </a:solidFill>
                <a:latin typeface="Arial"/>
                <a:cs typeface="Arial"/>
              </a:rPr>
              <a:t>оценки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50" dirty="0">
                <a:solidFill>
                  <a:srgbClr val="00344C"/>
                </a:solidFill>
                <a:latin typeface="Arial"/>
                <a:cs typeface="Arial"/>
              </a:rPr>
              <a:t>технологических</a:t>
            </a:r>
            <a:r>
              <a:rPr sz="1700" spc="1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50" dirty="0">
                <a:solidFill>
                  <a:srgbClr val="00344C"/>
                </a:solidFill>
                <a:latin typeface="Arial"/>
                <a:cs typeface="Arial"/>
              </a:rPr>
              <a:t>процессов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00" dirty="0">
                <a:solidFill>
                  <a:srgbClr val="00344C"/>
                </a:solidFill>
                <a:latin typeface="Arial"/>
                <a:cs typeface="Arial"/>
              </a:rPr>
              <a:t>на  </a:t>
            </a:r>
            <a:r>
              <a:rPr sz="1700" spc="160" dirty="0">
                <a:solidFill>
                  <a:srgbClr val="00344C"/>
                </a:solidFill>
                <a:latin typeface="Arial"/>
                <a:cs typeface="Arial"/>
              </a:rPr>
              <a:t>возможности</a:t>
            </a:r>
            <a:r>
              <a:rPr sz="170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45" dirty="0">
                <a:solidFill>
                  <a:srgbClr val="00344C"/>
                </a:solidFill>
                <a:latin typeface="Arial"/>
                <a:cs typeface="Arial"/>
              </a:rPr>
              <a:t>роботизации</a:t>
            </a:r>
            <a:endParaRPr sz="1700" dirty="0">
              <a:latin typeface="Arial"/>
              <a:cs typeface="Arial"/>
            </a:endParaRPr>
          </a:p>
          <a:p>
            <a:pPr marL="12700">
              <a:spcBef>
                <a:spcPts val="1270"/>
              </a:spcBef>
            </a:pPr>
            <a:r>
              <a:rPr sz="1700" spc="150" dirty="0">
                <a:solidFill>
                  <a:srgbClr val="00344C"/>
                </a:solidFill>
                <a:latin typeface="Arial"/>
                <a:cs typeface="Arial"/>
              </a:rPr>
              <a:t>Подбор </a:t>
            </a:r>
            <a:r>
              <a:rPr sz="1700" spc="160" dirty="0">
                <a:solidFill>
                  <a:srgbClr val="00344C"/>
                </a:solidFill>
                <a:latin typeface="Arial"/>
                <a:cs typeface="Arial"/>
              </a:rPr>
              <a:t>подрядчиков</a:t>
            </a:r>
            <a:r>
              <a:rPr sz="1700" spc="-30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00344C"/>
                </a:solidFill>
                <a:latin typeface="Arial"/>
                <a:cs typeface="Arial"/>
              </a:rPr>
              <a:t>для </a:t>
            </a:r>
            <a:r>
              <a:rPr sz="1700" spc="110" dirty="0">
                <a:solidFill>
                  <a:srgbClr val="00344C"/>
                </a:solidFill>
                <a:latin typeface="Arial"/>
                <a:cs typeface="Arial"/>
              </a:rPr>
              <a:t>реализации </a:t>
            </a:r>
            <a:r>
              <a:rPr sz="1700" spc="175" dirty="0">
                <a:solidFill>
                  <a:srgbClr val="00344C"/>
                </a:solidFill>
                <a:latin typeface="Arial"/>
                <a:cs typeface="Arial"/>
              </a:rPr>
              <a:t>проектов</a:t>
            </a:r>
            <a:endParaRPr sz="1700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500" dirty="0">
              <a:latin typeface="Arial"/>
              <a:cs typeface="Arial"/>
            </a:endParaRPr>
          </a:p>
          <a:p>
            <a:pPr marL="12700"/>
            <a:r>
              <a:rPr sz="1700" spc="110" dirty="0">
                <a:solidFill>
                  <a:srgbClr val="00344C"/>
                </a:solidFill>
                <a:latin typeface="Arial"/>
                <a:cs typeface="Arial"/>
              </a:rPr>
              <a:t>Специализированная </a:t>
            </a:r>
            <a:r>
              <a:rPr sz="1700" spc="105" dirty="0">
                <a:solidFill>
                  <a:srgbClr val="00344C"/>
                </a:solidFill>
                <a:latin typeface="Arial"/>
                <a:cs typeface="Arial"/>
              </a:rPr>
              <a:t>аналитика </a:t>
            </a:r>
            <a:r>
              <a:rPr sz="1700" spc="185" dirty="0">
                <a:solidFill>
                  <a:srgbClr val="00344C"/>
                </a:solidFill>
                <a:latin typeface="Arial"/>
                <a:cs typeface="Arial"/>
              </a:rPr>
              <a:t>по</a:t>
            </a:r>
            <a:r>
              <a:rPr sz="1700" spc="-20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35" dirty="0">
                <a:solidFill>
                  <a:srgbClr val="00344C"/>
                </a:solidFill>
                <a:latin typeface="Arial"/>
                <a:cs typeface="Arial"/>
              </a:rPr>
              <a:t>запросу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242600"/>
              </a:lnSpc>
            </a:pPr>
            <a:r>
              <a:rPr sz="1700" spc="125" dirty="0">
                <a:solidFill>
                  <a:srgbClr val="00344C"/>
                </a:solidFill>
                <a:latin typeface="Arial"/>
                <a:cs typeface="Arial"/>
              </a:rPr>
              <a:t>Организация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55" dirty="0">
                <a:solidFill>
                  <a:srgbClr val="00344C"/>
                </a:solidFill>
                <a:latin typeface="Arial"/>
                <a:cs typeface="Arial"/>
              </a:rPr>
              <a:t>программ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85" dirty="0">
                <a:solidFill>
                  <a:srgbClr val="00344C"/>
                </a:solidFill>
                <a:latin typeface="Arial"/>
                <a:cs typeface="Arial"/>
              </a:rPr>
              <a:t>по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70" dirty="0">
                <a:solidFill>
                  <a:srgbClr val="00344C"/>
                </a:solidFill>
                <a:latin typeface="Arial"/>
                <a:cs typeface="Arial"/>
              </a:rPr>
              <a:t>повышению</a:t>
            </a:r>
            <a:r>
              <a:rPr sz="1700" spc="1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10" dirty="0">
                <a:solidFill>
                  <a:srgbClr val="00344C"/>
                </a:solidFill>
                <a:latin typeface="Arial"/>
                <a:cs typeface="Arial"/>
              </a:rPr>
              <a:t>квалификации</a:t>
            </a:r>
            <a:r>
              <a:rPr sz="1700" spc="1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60" dirty="0">
                <a:solidFill>
                  <a:srgbClr val="00344C"/>
                </a:solidFill>
                <a:latin typeface="Arial"/>
                <a:cs typeface="Arial"/>
              </a:rPr>
              <a:t>сотрудников  </a:t>
            </a:r>
            <a:r>
              <a:rPr sz="1700" spc="120" dirty="0">
                <a:solidFill>
                  <a:srgbClr val="00344C"/>
                </a:solidFill>
                <a:latin typeface="Arial"/>
                <a:cs typeface="Arial"/>
              </a:rPr>
              <a:t>Межотраслевая </a:t>
            </a:r>
            <a:r>
              <a:rPr sz="1700" spc="130" dirty="0">
                <a:solidFill>
                  <a:srgbClr val="00344C"/>
                </a:solidFill>
                <a:latin typeface="Arial"/>
                <a:cs typeface="Arial"/>
              </a:rPr>
              <a:t>разработка </a:t>
            </a:r>
            <a:r>
              <a:rPr sz="1700" spc="155" dirty="0">
                <a:solidFill>
                  <a:srgbClr val="00344C"/>
                </a:solidFill>
                <a:latin typeface="Arial"/>
                <a:cs typeface="Arial"/>
              </a:rPr>
              <a:t>новых </a:t>
            </a:r>
            <a:r>
              <a:rPr sz="1700" spc="170" dirty="0">
                <a:solidFill>
                  <a:srgbClr val="00344C"/>
                </a:solidFill>
                <a:latin typeface="Arial"/>
                <a:cs typeface="Arial"/>
              </a:rPr>
              <a:t>продуктов </a:t>
            </a:r>
            <a:r>
              <a:rPr sz="1700" spc="165" dirty="0">
                <a:solidFill>
                  <a:srgbClr val="00344C"/>
                </a:solidFill>
                <a:latin typeface="Arial"/>
                <a:cs typeface="Arial"/>
              </a:rPr>
              <a:t>и </a:t>
            </a:r>
            <a:r>
              <a:rPr sz="1700" spc="145" dirty="0">
                <a:solidFill>
                  <a:srgbClr val="00344C"/>
                </a:solidFill>
                <a:latin typeface="Arial"/>
                <a:cs typeface="Arial"/>
              </a:rPr>
              <a:t>технологий  Оперативное</a:t>
            </a:r>
            <a:r>
              <a:rPr sz="1700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75" dirty="0">
                <a:solidFill>
                  <a:srgbClr val="00344C"/>
                </a:solidFill>
                <a:latin typeface="Arial"/>
                <a:cs typeface="Arial"/>
              </a:rPr>
              <a:t>погружение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20" dirty="0">
                <a:solidFill>
                  <a:srgbClr val="00344C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20" dirty="0">
                <a:solidFill>
                  <a:srgbClr val="00344C"/>
                </a:solidFill>
                <a:latin typeface="Arial"/>
                <a:cs typeface="Arial"/>
              </a:rPr>
              <a:t>отраслевые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45" dirty="0">
                <a:solidFill>
                  <a:srgbClr val="00344C"/>
                </a:solidFill>
                <a:latin typeface="Arial"/>
                <a:cs typeface="Arial"/>
              </a:rPr>
              <a:t>решения</a:t>
            </a:r>
            <a:endParaRPr sz="1700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500" dirty="0">
              <a:latin typeface="Arial"/>
              <a:cs typeface="Arial"/>
            </a:endParaRPr>
          </a:p>
          <a:p>
            <a:pPr marL="12700"/>
            <a:r>
              <a:rPr sz="1700" spc="165" dirty="0">
                <a:solidFill>
                  <a:srgbClr val="00344C"/>
                </a:solidFill>
                <a:latin typeface="Arial"/>
                <a:cs typeface="Arial"/>
              </a:rPr>
              <a:t>Нетворкинг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00344C"/>
                </a:solidFill>
                <a:latin typeface="Arial"/>
                <a:cs typeface="Arial"/>
              </a:rPr>
              <a:t>с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14" dirty="0">
                <a:solidFill>
                  <a:srgbClr val="00344C"/>
                </a:solidFill>
                <a:latin typeface="Arial"/>
                <a:cs typeface="Arial"/>
              </a:rPr>
              <a:t>большим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25" dirty="0">
                <a:solidFill>
                  <a:srgbClr val="00344C"/>
                </a:solidFill>
                <a:latin typeface="Arial"/>
                <a:cs typeface="Arial"/>
              </a:rPr>
              <a:t>числом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45" dirty="0">
                <a:solidFill>
                  <a:srgbClr val="00344C"/>
                </a:solidFill>
                <a:latin typeface="Arial"/>
                <a:cs typeface="Arial"/>
              </a:rPr>
              <a:t>участников</a:t>
            </a:r>
            <a:r>
              <a:rPr sz="1700" spc="5" dirty="0">
                <a:solidFill>
                  <a:srgbClr val="00344C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00344C"/>
                </a:solidFill>
                <a:latin typeface="Arial"/>
                <a:cs typeface="Arial"/>
              </a:rPr>
              <a:t>рынка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8736" y="2585915"/>
            <a:ext cx="190500" cy="3356610"/>
            <a:chOff x="658736" y="2582740"/>
            <a:chExt cx="190500" cy="3356610"/>
          </a:xfrm>
        </p:grpSpPr>
        <p:sp>
          <p:nvSpPr>
            <p:cNvPr id="10" name="object 10"/>
            <p:cNvSpPr/>
            <p:nvPr/>
          </p:nvSpPr>
          <p:spPr>
            <a:xfrm>
              <a:off x="658736" y="2582740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8736" y="3217529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8736" y="3850203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8736" y="4482876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8736" y="5115549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8736" y="5748223"/>
              <a:ext cx="190499" cy="19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2133" y="7211305"/>
            <a:ext cx="14033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95"/>
              </a:lnSpc>
            </a:pPr>
            <a:r>
              <a:rPr lang="ru-RU" sz="1600" spc="15" dirty="0">
                <a:solidFill>
                  <a:srgbClr val="3C91A1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A94C61-C90C-9182-A32A-95533FE8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49"/>
            <a:ext cx="10371441" cy="691429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0;p2">
            <a:extLst>
              <a:ext uri="{FF2B5EF4-FFF2-40B4-BE49-F238E27FC236}">
                <a16:creationId xmlns:a16="http://schemas.microsoft.com/office/drawing/2014/main" id="{40E6C2F5-1D46-3845-62AC-744AB9BBA8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8382" y="7108143"/>
            <a:ext cx="1095374" cy="2857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500D381A-7419-418B-B611-3F835A05182F}"/>
              </a:ext>
            </a:extLst>
          </p:cNvPr>
          <p:cNvSpPr txBox="1"/>
          <p:nvPr/>
        </p:nvSpPr>
        <p:spPr>
          <a:xfrm>
            <a:off x="2568532" y="288749"/>
            <a:ext cx="530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Путь к эффективности производства</a:t>
            </a:r>
          </a:p>
        </p:txBody>
      </p:sp>
      <p:sp useBgFill="1">
        <p:nvSpPr>
          <p:cNvPr id="6" name="Заголовок 2">
            <a:extLst>
              <a:ext uri="{FF2B5EF4-FFF2-40B4-BE49-F238E27FC236}">
                <a16:creationId xmlns:a16="http://schemas.microsoft.com/office/drawing/2014/main" id="{A0BB8513-1B93-E860-A1E5-4467F75488B4}"/>
              </a:ext>
            </a:extLst>
          </p:cNvPr>
          <p:cNvSpPr txBox="1">
            <a:spLocks/>
          </p:cNvSpPr>
          <p:nvPr/>
        </p:nvSpPr>
        <p:spPr>
          <a:xfrm>
            <a:off x="4359812" y="4259603"/>
            <a:ext cx="1811358" cy="392415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4366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dirty="0"/>
              <a:t>Кадры</a:t>
            </a:r>
          </a:p>
        </p:txBody>
      </p:sp>
      <p:sp useBgFill="1">
        <p:nvSpPr>
          <p:cNvPr id="7" name="Заголовок 2">
            <a:extLst>
              <a:ext uri="{FF2B5EF4-FFF2-40B4-BE49-F238E27FC236}">
                <a16:creationId xmlns:a16="http://schemas.microsoft.com/office/drawing/2014/main" id="{12A96D60-165E-2E32-EB2C-BA24793468DD}"/>
              </a:ext>
            </a:extLst>
          </p:cNvPr>
          <p:cNvSpPr txBox="1">
            <a:spLocks/>
          </p:cNvSpPr>
          <p:nvPr/>
        </p:nvSpPr>
        <p:spPr>
          <a:xfrm>
            <a:off x="3995709" y="5358962"/>
            <a:ext cx="2510545" cy="392414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4366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dirty="0"/>
              <a:t>Оборудование</a:t>
            </a:r>
          </a:p>
        </p:txBody>
      </p:sp>
      <p:sp useBgFill="1">
        <p:nvSpPr>
          <p:cNvPr id="8" name="Заголовок 2">
            <a:extLst>
              <a:ext uri="{FF2B5EF4-FFF2-40B4-BE49-F238E27FC236}">
                <a16:creationId xmlns:a16="http://schemas.microsoft.com/office/drawing/2014/main" id="{106EAF63-EF03-131A-FEA1-C7CD7290AF84}"/>
              </a:ext>
            </a:extLst>
          </p:cNvPr>
          <p:cNvSpPr txBox="1">
            <a:spLocks/>
          </p:cNvSpPr>
          <p:nvPr/>
        </p:nvSpPr>
        <p:spPr>
          <a:xfrm>
            <a:off x="4242459" y="4776548"/>
            <a:ext cx="2263410" cy="392415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4366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dirty="0"/>
              <a:t>Технологии</a:t>
            </a:r>
          </a:p>
        </p:txBody>
      </p:sp>
      <p:sp useBgFill="1">
        <p:nvSpPr>
          <p:cNvPr id="9" name="Заголовок 2">
            <a:extLst>
              <a:ext uri="{FF2B5EF4-FFF2-40B4-BE49-F238E27FC236}">
                <a16:creationId xmlns:a16="http://schemas.microsoft.com/office/drawing/2014/main" id="{C291A1C5-7C80-704F-F79F-CC225B913192}"/>
              </a:ext>
            </a:extLst>
          </p:cNvPr>
          <p:cNvSpPr txBox="1">
            <a:spLocks/>
          </p:cNvSpPr>
          <p:nvPr/>
        </p:nvSpPr>
        <p:spPr>
          <a:xfrm>
            <a:off x="4359812" y="6131376"/>
            <a:ext cx="1811358" cy="392415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4366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dirty="0"/>
              <a:t>Спрос</a:t>
            </a:r>
          </a:p>
        </p:txBody>
      </p:sp>
      <p:sp>
        <p:nvSpPr>
          <p:cNvPr id="10" name="Google Shape;53;p2">
            <a:extLst>
              <a:ext uri="{FF2B5EF4-FFF2-40B4-BE49-F238E27FC236}">
                <a16:creationId xmlns:a16="http://schemas.microsoft.com/office/drawing/2014/main" id="{76D13357-7439-B7E7-F85A-DC65E74C96BC}"/>
              </a:ext>
            </a:extLst>
          </p:cNvPr>
          <p:cNvSpPr txBox="1"/>
          <p:nvPr/>
        </p:nvSpPr>
        <p:spPr>
          <a:xfrm>
            <a:off x="107445" y="7211307"/>
            <a:ext cx="210185" cy="29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>
              <a:lnSpc>
                <a:spcPct val="118437"/>
              </a:lnSpc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8382" y="7108143"/>
            <a:ext cx="1095374" cy="2857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107445" y="7211307"/>
            <a:ext cx="210185" cy="29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>
              <a:lnSpc>
                <a:spcPct val="118437"/>
              </a:lnSpc>
            </a:pPr>
            <a:r>
              <a:rPr lang="ru-RU" sz="1600" dirty="0">
                <a:solidFill>
                  <a:srgbClr val="3C91A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6BDFA8-5BF2-7158-5FD1-EC4FE551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236"/>
            <a:ext cx="10439400" cy="6524624"/>
          </a:xfrm>
          <a:prstGeom prst="rect">
            <a:avLst/>
          </a:prstGeom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38CFE0C7-F1B2-A601-6FC9-0C52E939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5" y="160406"/>
            <a:ext cx="7599955" cy="784830"/>
          </a:xfrm>
        </p:spPr>
        <p:txBody>
          <a:bodyPr/>
          <a:lstStyle/>
          <a:p>
            <a:r>
              <a:rPr lang="ru-RU" dirty="0"/>
              <a:t>КОНКУРЕНЦИЯ НЕ ЖДЕТ и НЕ ПРОЩАЕТ. ВЫБОР ПРОИЗВОДИТЕЛЯ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53112AE0-CBD3-E724-EEC5-3777161D00FB}"/>
              </a:ext>
            </a:extLst>
          </p:cNvPr>
          <p:cNvSpPr txBox="1">
            <a:spLocks/>
          </p:cNvSpPr>
          <p:nvPr/>
        </p:nvSpPr>
        <p:spPr>
          <a:xfrm>
            <a:off x="571500" y="3479998"/>
            <a:ext cx="75999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4366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/>
              <a:t>Терять долю рынка</a:t>
            </a: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41BD21CF-45FB-9BB7-41DC-B923D93DE9AE}"/>
              </a:ext>
            </a:extLst>
          </p:cNvPr>
          <p:cNvSpPr txBox="1">
            <a:spLocks/>
          </p:cNvSpPr>
          <p:nvPr/>
        </p:nvSpPr>
        <p:spPr>
          <a:xfrm>
            <a:off x="4686300" y="1420207"/>
            <a:ext cx="75999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rgbClr val="4366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/>
              <a:t>Снижать риски при работе с персоналом</a:t>
            </a:r>
          </a:p>
          <a:p>
            <a:r>
              <a:rPr lang="ru-RU" sz="2000" dirty="0"/>
              <a:t>Увеличивать производительность</a:t>
            </a:r>
          </a:p>
          <a:p>
            <a:r>
              <a:rPr lang="ru-RU" sz="2000" dirty="0"/>
              <a:t>Сокращать расходы на единицу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07774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75"/>
            <a:ext cx="10439400" cy="7562850"/>
            <a:chOff x="0" y="0"/>
            <a:chExt cx="10439400" cy="7562850"/>
          </a:xfrm>
        </p:grpSpPr>
        <p:sp>
          <p:nvSpPr>
            <p:cNvPr id="3" name="object 3"/>
            <p:cNvSpPr/>
            <p:nvPr/>
          </p:nvSpPr>
          <p:spPr>
            <a:xfrm>
              <a:off x="0" y="2196785"/>
              <a:ext cx="10439399" cy="53660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93662" y="0"/>
              <a:ext cx="4145915" cy="5784850"/>
            </a:xfrm>
            <a:custGeom>
              <a:avLst/>
              <a:gdLst/>
              <a:ahLst/>
              <a:cxnLst/>
              <a:rect l="l" t="t" r="r" b="b"/>
              <a:pathLst>
                <a:path w="4145915" h="5784850">
                  <a:moveTo>
                    <a:pt x="4145737" y="5675045"/>
                  </a:moveTo>
                  <a:lnTo>
                    <a:pt x="0" y="2485011"/>
                  </a:lnTo>
                  <a:lnTo>
                    <a:pt x="0" y="2482830"/>
                  </a:lnTo>
                  <a:lnTo>
                    <a:pt x="338" y="2435611"/>
                  </a:lnTo>
                  <a:lnTo>
                    <a:pt x="1374" y="2387468"/>
                  </a:lnTo>
                  <a:lnTo>
                    <a:pt x="3095" y="2339496"/>
                  </a:lnTo>
                  <a:lnTo>
                    <a:pt x="5496" y="2291701"/>
                  </a:lnTo>
                  <a:lnTo>
                    <a:pt x="8573" y="2244087"/>
                  </a:lnTo>
                  <a:lnTo>
                    <a:pt x="12320" y="2196658"/>
                  </a:lnTo>
                  <a:lnTo>
                    <a:pt x="16734" y="2149420"/>
                  </a:lnTo>
                  <a:lnTo>
                    <a:pt x="21808" y="2102377"/>
                  </a:lnTo>
                  <a:lnTo>
                    <a:pt x="27540" y="2055534"/>
                  </a:lnTo>
                  <a:lnTo>
                    <a:pt x="33923" y="2008896"/>
                  </a:lnTo>
                  <a:lnTo>
                    <a:pt x="40954" y="1962466"/>
                  </a:lnTo>
                  <a:lnTo>
                    <a:pt x="48627" y="1916251"/>
                  </a:lnTo>
                  <a:lnTo>
                    <a:pt x="56938" y="1870254"/>
                  </a:lnTo>
                  <a:lnTo>
                    <a:pt x="65883" y="1824481"/>
                  </a:lnTo>
                  <a:lnTo>
                    <a:pt x="75455" y="1778936"/>
                  </a:lnTo>
                  <a:lnTo>
                    <a:pt x="85651" y="1733624"/>
                  </a:lnTo>
                  <a:lnTo>
                    <a:pt x="96467" y="1688549"/>
                  </a:lnTo>
                  <a:lnTo>
                    <a:pt x="107896" y="1643716"/>
                  </a:lnTo>
                  <a:lnTo>
                    <a:pt x="119935" y="1599130"/>
                  </a:lnTo>
                  <a:lnTo>
                    <a:pt x="132579" y="1554796"/>
                  </a:lnTo>
                  <a:lnTo>
                    <a:pt x="145823" y="1510719"/>
                  </a:lnTo>
                  <a:lnTo>
                    <a:pt x="159663" y="1466902"/>
                  </a:lnTo>
                  <a:lnTo>
                    <a:pt x="174093" y="1423351"/>
                  </a:lnTo>
                  <a:lnTo>
                    <a:pt x="189109" y="1380071"/>
                  </a:lnTo>
                  <a:lnTo>
                    <a:pt x="204706" y="1337065"/>
                  </a:lnTo>
                  <a:lnTo>
                    <a:pt x="220881" y="1294340"/>
                  </a:lnTo>
                  <a:lnTo>
                    <a:pt x="237627" y="1251899"/>
                  </a:lnTo>
                  <a:lnTo>
                    <a:pt x="254940" y="1209748"/>
                  </a:lnTo>
                  <a:lnTo>
                    <a:pt x="272815" y="1167890"/>
                  </a:lnTo>
                  <a:lnTo>
                    <a:pt x="291249" y="1126332"/>
                  </a:lnTo>
                  <a:lnTo>
                    <a:pt x="310235" y="1085076"/>
                  </a:lnTo>
                  <a:lnTo>
                    <a:pt x="329770" y="1044129"/>
                  </a:lnTo>
                  <a:lnTo>
                    <a:pt x="349849" y="1003495"/>
                  </a:lnTo>
                  <a:lnTo>
                    <a:pt x="370466" y="963178"/>
                  </a:lnTo>
                  <a:lnTo>
                    <a:pt x="391617" y="923184"/>
                  </a:lnTo>
                  <a:lnTo>
                    <a:pt x="413298" y="883517"/>
                  </a:lnTo>
                  <a:lnTo>
                    <a:pt x="435504" y="844181"/>
                  </a:lnTo>
                  <a:lnTo>
                    <a:pt x="458230" y="805182"/>
                  </a:lnTo>
                  <a:lnTo>
                    <a:pt x="481472" y="766524"/>
                  </a:lnTo>
                  <a:lnTo>
                    <a:pt x="505223" y="728211"/>
                  </a:lnTo>
                  <a:lnTo>
                    <a:pt x="529481" y="690250"/>
                  </a:lnTo>
                  <a:lnTo>
                    <a:pt x="554241" y="652643"/>
                  </a:lnTo>
                  <a:lnTo>
                    <a:pt x="579496" y="615397"/>
                  </a:lnTo>
                  <a:lnTo>
                    <a:pt x="605244" y="578515"/>
                  </a:lnTo>
                  <a:lnTo>
                    <a:pt x="631478" y="542002"/>
                  </a:lnTo>
                  <a:lnTo>
                    <a:pt x="658195" y="505864"/>
                  </a:lnTo>
                  <a:lnTo>
                    <a:pt x="685390" y="470104"/>
                  </a:lnTo>
                  <a:lnTo>
                    <a:pt x="713058" y="434728"/>
                  </a:lnTo>
                  <a:lnTo>
                    <a:pt x="741194" y="399740"/>
                  </a:lnTo>
                  <a:lnTo>
                    <a:pt x="769793" y="365145"/>
                  </a:lnTo>
                  <a:lnTo>
                    <a:pt x="798852" y="330948"/>
                  </a:lnTo>
                  <a:lnTo>
                    <a:pt x="828364" y="297153"/>
                  </a:lnTo>
                  <a:lnTo>
                    <a:pt x="858326" y="263765"/>
                  </a:lnTo>
                  <a:lnTo>
                    <a:pt x="888733" y="230788"/>
                  </a:lnTo>
                  <a:lnTo>
                    <a:pt x="919580" y="198229"/>
                  </a:lnTo>
                  <a:lnTo>
                    <a:pt x="950862" y="166090"/>
                  </a:lnTo>
                  <a:lnTo>
                    <a:pt x="982575" y="134377"/>
                  </a:lnTo>
                  <a:lnTo>
                    <a:pt x="1014713" y="103095"/>
                  </a:lnTo>
                  <a:lnTo>
                    <a:pt x="1047273" y="72249"/>
                  </a:lnTo>
                  <a:lnTo>
                    <a:pt x="1080249" y="41842"/>
                  </a:lnTo>
                  <a:lnTo>
                    <a:pt x="1113637" y="11880"/>
                  </a:lnTo>
                  <a:lnTo>
                    <a:pt x="1127241" y="0"/>
                  </a:lnTo>
                  <a:lnTo>
                    <a:pt x="4145737" y="0"/>
                  </a:lnTo>
                  <a:lnTo>
                    <a:pt x="4145737" y="5675045"/>
                  </a:lnTo>
                  <a:close/>
                </a:path>
                <a:path w="4145915" h="5784850">
                  <a:moveTo>
                    <a:pt x="4145737" y="5784342"/>
                  </a:moveTo>
                  <a:lnTo>
                    <a:pt x="0" y="5784342"/>
                  </a:lnTo>
                  <a:lnTo>
                    <a:pt x="0" y="2485011"/>
                  </a:lnTo>
                  <a:lnTo>
                    <a:pt x="338" y="2532230"/>
                  </a:lnTo>
                  <a:lnTo>
                    <a:pt x="1374" y="2580373"/>
                  </a:lnTo>
                  <a:lnTo>
                    <a:pt x="3095" y="2628345"/>
                  </a:lnTo>
                  <a:lnTo>
                    <a:pt x="5496" y="2676140"/>
                  </a:lnTo>
                  <a:lnTo>
                    <a:pt x="8573" y="2723754"/>
                  </a:lnTo>
                  <a:lnTo>
                    <a:pt x="12320" y="2771183"/>
                  </a:lnTo>
                  <a:lnTo>
                    <a:pt x="16734" y="2818421"/>
                  </a:lnTo>
                  <a:lnTo>
                    <a:pt x="21808" y="2865464"/>
                  </a:lnTo>
                  <a:lnTo>
                    <a:pt x="27540" y="2912307"/>
                  </a:lnTo>
                  <a:lnTo>
                    <a:pt x="33923" y="2958945"/>
                  </a:lnTo>
                  <a:lnTo>
                    <a:pt x="40954" y="3005375"/>
                  </a:lnTo>
                  <a:lnTo>
                    <a:pt x="48627" y="3051590"/>
                  </a:lnTo>
                  <a:lnTo>
                    <a:pt x="56938" y="3097587"/>
                  </a:lnTo>
                  <a:lnTo>
                    <a:pt x="65883" y="3143360"/>
                  </a:lnTo>
                  <a:lnTo>
                    <a:pt x="75455" y="3188905"/>
                  </a:lnTo>
                  <a:lnTo>
                    <a:pt x="85651" y="3234218"/>
                  </a:lnTo>
                  <a:lnTo>
                    <a:pt x="96467" y="3279292"/>
                  </a:lnTo>
                  <a:lnTo>
                    <a:pt x="107896" y="3324125"/>
                  </a:lnTo>
                  <a:lnTo>
                    <a:pt x="119935" y="3368711"/>
                  </a:lnTo>
                  <a:lnTo>
                    <a:pt x="132579" y="3413045"/>
                  </a:lnTo>
                  <a:lnTo>
                    <a:pt x="145823" y="3457123"/>
                  </a:lnTo>
                  <a:lnTo>
                    <a:pt x="159663" y="3500939"/>
                  </a:lnTo>
                  <a:lnTo>
                    <a:pt x="174093" y="3544490"/>
                  </a:lnTo>
                  <a:lnTo>
                    <a:pt x="189109" y="3587771"/>
                  </a:lnTo>
                  <a:lnTo>
                    <a:pt x="204706" y="3630776"/>
                  </a:lnTo>
                  <a:lnTo>
                    <a:pt x="220881" y="3673501"/>
                  </a:lnTo>
                  <a:lnTo>
                    <a:pt x="237627" y="3715942"/>
                  </a:lnTo>
                  <a:lnTo>
                    <a:pt x="254940" y="3758093"/>
                  </a:lnTo>
                  <a:lnTo>
                    <a:pt x="272815" y="3799951"/>
                  </a:lnTo>
                  <a:lnTo>
                    <a:pt x="291249" y="3841509"/>
                  </a:lnTo>
                  <a:lnTo>
                    <a:pt x="310235" y="3882765"/>
                  </a:lnTo>
                  <a:lnTo>
                    <a:pt x="329770" y="3923712"/>
                  </a:lnTo>
                  <a:lnTo>
                    <a:pt x="349849" y="3964346"/>
                  </a:lnTo>
                  <a:lnTo>
                    <a:pt x="370466" y="4004663"/>
                  </a:lnTo>
                  <a:lnTo>
                    <a:pt x="391617" y="4044657"/>
                  </a:lnTo>
                  <a:lnTo>
                    <a:pt x="413298" y="4084324"/>
                  </a:lnTo>
                  <a:lnTo>
                    <a:pt x="435504" y="4123660"/>
                  </a:lnTo>
                  <a:lnTo>
                    <a:pt x="458230" y="4162659"/>
                  </a:lnTo>
                  <a:lnTo>
                    <a:pt x="481472" y="4201317"/>
                  </a:lnTo>
                  <a:lnTo>
                    <a:pt x="505223" y="4239630"/>
                  </a:lnTo>
                  <a:lnTo>
                    <a:pt x="529481" y="4277592"/>
                  </a:lnTo>
                  <a:lnTo>
                    <a:pt x="554241" y="4315198"/>
                  </a:lnTo>
                  <a:lnTo>
                    <a:pt x="579496" y="4352445"/>
                  </a:lnTo>
                  <a:lnTo>
                    <a:pt x="605244" y="4389327"/>
                  </a:lnTo>
                  <a:lnTo>
                    <a:pt x="631478" y="4425839"/>
                  </a:lnTo>
                  <a:lnTo>
                    <a:pt x="658195" y="4461977"/>
                  </a:lnTo>
                  <a:lnTo>
                    <a:pt x="685390" y="4497737"/>
                  </a:lnTo>
                  <a:lnTo>
                    <a:pt x="713058" y="4533113"/>
                  </a:lnTo>
                  <a:lnTo>
                    <a:pt x="741194" y="4568101"/>
                  </a:lnTo>
                  <a:lnTo>
                    <a:pt x="769793" y="4602696"/>
                  </a:lnTo>
                  <a:lnTo>
                    <a:pt x="798852" y="4636894"/>
                  </a:lnTo>
                  <a:lnTo>
                    <a:pt x="828364" y="4670689"/>
                  </a:lnTo>
                  <a:lnTo>
                    <a:pt x="858326" y="4704077"/>
                  </a:lnTo>
                  <a:lnTo>
                    <a:pt x="888733" y="4737053"/>
                  </a:lnTo>
                  <a:lnTo>
                    <a:pt x="919580" y="4769612"/>
                  </a:lnTo>
                  <a:lnTo>
                    <a:pt x="950862" y="4801751"/>
                  </a:lnTo>
                  <a:lnTo>
                    <a:pt x="982575" y="4833464"/>
                  </a:lnTo>
                  <a:lnTo>
                    <a:pt x="1014713" y="4864746"/>
                  </a:lnTo>
                  <a:lnTo>
                    <a:pt x="1047273" y="4895592"/>
                  </a:lnTo>
                  <a:lnTo>
                    <a:pt x="1080249" y="4925999"/>
                  </a:lnTo>
                  <a:lnTo>
                    <a:pt x="1113637" y="4955961"/>
                  </a:lnTo>
                  <a:lnTo>
                    <a:pt x="1147432" y="4985474"/>
                  </a:lnTo>
                  <a:lnTo>
                    <a:pt x="1181629" y="5014532"/>
                  </a:lnTo>
                  <a:lnTo>
                    <a:pt x="1216224" y="5043132"/>
                  </a:lnTo>
                  <a:lnTo>
                    <a:pt x="1251212" y="5071268"/>
                  </a:lnTo>
                  <a:lnTo>
                    <a:pt x="1286588" y="5098935"/>
                  </a:lnTo>
                  <a:lnTo>
                    <a:pt x="1322348" y="5126130"/>
                  </a:lnTo>
                  <a:lnTo>
                    <a:pt x="1358487" y="5152847"/>
                  </a:lnTo>
                  <a:lnTo>
                    <a:pt x="1394999" y="5179082"/>
                  </a:lnTo>
                  <a:lnTo>
                    <a:pt x="1431881" y="5204829"/>
                  </a:lnTo>
                  <a:lnTo>
                    <a:pt x="1469128" y="5230085"/>
                  </a:lnTo>
                  <a:lnTo>
                    <a:pt x="1506734" y="5254844"/>
                  </a:lnTo>
                  <a:lnTo>
                    <a:pt x="1544696" y="5279102"/>
                  </a:lnTo>
                  <a:lnTo>
                    <a:pt x="1583008" y="5302854"/>
                  </a:lnTo>
                  <a:lnTo>
                    <a:pt x="1621666" y="5326095"/>
                  </a:lnTo>
                  <a:lnTo>
                    <a:pt x="1660666" y="5348821"/>
                  </a:lnTo>
                  <a:lnTo>
                    <a:pt x="1700001" y="5371027"/>
                  </a:lnTo>
                  <a:lnTo>
                    <a:pt x="1739669" y="5392708"/>
                  </a:lnTo>
                  <a:lnTo>
                    <a:pt x="1779663" y="5413860"/>
                  </a:lnTo>
                  <a:lnTo>
                    <a:pt x="1819980" y="5434477"/>
                  </a:lnTo>
                  <a:lnTo>
                    <a:pt x="1860614" y="5454555"/>
                  </a:lnTo>
                  <a:lnTo>
                    <a:pt x="1901561" y="5474090"/>
                  </a:lnTo>
                  <a:lnTo>
                    <a:pt x="1942816" y="5493077"/>
                  </a:lnTo>
                  <a:lnTo>
                    <a:pt x="1984375" y="5511510"/>
                  </a:lnTo>
                  <a:lnTo>
                    <a:pt x="2026232" y="5529386"/>
                  </a:lnTo>
                  <a:lnTo>
                    <a:pt x="2068384" y="5546699"/>
                  </a:lnTo>
                  <a:lnTo>
                    <a:pt x="2110824" y="5563445"/>
                  </a:lnTo>
                  <a:lnTo>
                    <a:pt x="2153550" y="5579619"/>
                  </a:lnTo>
                  <a:lnTo>
                    <a:pt x="2196555" y="5595217"/>
                  </a:lnTo>
                  <a:lnTo>
                    <a:pt x="2239835" y="5610233"/>
                  </a:lnTo>
                  <a:lnTo>
                    <a:pt x="2283386" y="5624663"/>
                  </a:lnTo>
                  <a:lnTo>
                    <a:pt x="2327203" y="5638503"/>
                  </a:lnTo>
                  <a:lnTo>
                    <a:pt x="2371281" y="5651747"/>
                  </a:lnTo>
                  <a:lnTo>
                    <a:pt x="2415615" y="5664390"/>
                  </a:lnTo>
                  <a:lnTo>
                    <a:pt x="2460201" y="5676430"/>
                  </a:lnTo>
                  <a:lnTo>
                    <a:pt x="2505033" y="5687859"/>
                  </a:lnTo>
                  <a:lnTo>
                    <a:pt x="2550108" y="5698674"/>
                  </a:lnTo>
                  <a:lnTo>
                    <a:pt x="2595420" y="5708870"/>
                  </a:lnTo>
                  <a:lnTo>
                    <a:pt x="2640966" y="5718443"/>
                  </a:lnTo>
                  <a:lnTo>
                    <a:pt x="2686739" y="5727387"/>
                  </a:lnTo>
                  <a:lnTo>
                    <a:pt x="2732736" y="5735698"/>
                  </a:lnTo>
                  <a:lnTo>
                    <a:pt x="2778951" y="5743371"/>
                  </a:lnTo>
                  <a:lnTo>
                    <a:pt x="2825380" y="5750402"/>
                  </a:lnTo>
                  <a:lnTo>
                    <a:pt x="2872019" y="5756786"/>
                  </a:lnTo>
                  <a:lnTo>
                    <a:pt x="2918862" y="5762517"/>
                  </a:lnTo>
                  <a:lnTo>
                    <a:pt x="2965905" y="5767592"/>
                  </a:lnTo>
                  <a:lnTo>
                    <a:pt x="3013143" y="5772005"/>
                  </a:lnTo>
                  <a:lnTo>
                    <a:pt x="3060571" y="5775753"/>
                  </a:lnTo>
                  <a:lnTo>
                    <a:pt x="3108185" y="5778829"/>
                  </a:lnTo>
                  <a:lnTo>
                    <a:pt x="3155981" y="5781231"/>
                  </a:lnTo>
                  <a:lnTo>
                    <a:pt x="3203952" y="5782951"/>
                  </a:lnTo>
                  <a:lnTo>
                    <a:pt x="3252095" y="5783987"/>
                  </a:lnTo>
                  <a:lnTo>
                    <a:pt x="4145737" y="5784334"/>
                  </a:lnTo>
                  <a:close/>
                </a:path>
                <a:path w="4145915" h="5784850">
                  <a:moveTo>
                    <a:pt x="3300405" y="5784334"/>
                  </a:moveTo>
                  <a:lnTo>
                    <a:pt x="3252095" y="5783987"/>
                  </a:lnTo>
                  <a:lnTo>
                    <a:pt x="3203952" y="5782951"/>
                  </a:lnTo>
                  <a:lnTo>
                    <a:pt x="3155981" y="5781231"/>
                  </a:lnTo>
                  <a:lnTo>
                    <a:pt x="3108185" y="5778829"/>
                  </a:lnTo>
                  <a:lnTo>
                    <a:pt x="3060571" y="5775753"/>
                  </a:lnTo>
                  <a:lnTo>
                    <a:pt x="3013143" y="5772005"/>
                  </a:lnTo>
                  <a:lnTo>
                    <a:pt x="2965905" y="5767592"/>
                  </a:lnTo>
                  <a:lnTo>
                    <a:pt x="2918862" y="5762517"/>
                  </a:lnTo>
                  <a:lnTo>
                    <a:pt x="2872019" y="5756786"/>
                  </a:lnTo>
                  <a:lnTo>
                    <a:pt x="2825380" y="5750402"/>
                  </a:lnTo>
                  <a:lnTo>
                    <a:pt x="2778951" y="5743371"/>
                  </a:lnTo>
                  <a:lnTo>
                    <a:pt x="2732736" y="5735698"/>
                  </a:lnTo>
                  <a:lnTo>
                    <a:pt x="2686739" y="5727387"/>
                  </a:lnTo>
                  <a:lnTo>
                    <a:pt x="2640966" y="5718443"/>
                  </a:lnTo>
                  <a:lnTo>
                    <a:pt x="2595420" y="5708870"/>
                  </a:lnTo>
                  <a:lnTo>
                    <a:pt x="2550108" y="5698674"/>
                  </a:lnTo>
                  <a:lnTo>
                    <a:pt x="2505033" y="5687859"/>
                  </a:lnTo>
                  <a:lnTo>
                    <a:pt x="2460201" y="5676430"/>
                  </a:lnTo>
                  <a:lnTo>
                    <a:pt x="2415615" y="5664390"/>
                  </a:lnTo>
                  <a:lnTo>
                    <a:pt x="2371281" y="5651747"/>
                  </a:lnTo>
                  <a:lnTo>
                    <a:pt x="2327203" y="5638503"/>
                  </a:lnTo>
                  <a:lnTo>
                    <a:pt x="2283386" y="5624663"/>
                  </a:lnTo>
                  <a:lnTo>
                    <a:pt x="2239835" y="5610233"/>
                  </a:lnTo>
                  <a:lnTo>
                    <a:pt x="2196555" y="5595217"/>
                  </a:lnTo>
                  <a:lnTo>
                    <a:pt x="2153550" y="5579619"/>
                  </a:lnTo>
                  <a:lnTo>
                    <a:pt x="2110824" y="5563445"/>
                  </a:lnTo>
                  <a:lnTo>
                    <a:pt x="2068384" y="5546699"/>
                  </a:lnTo>
                  <a:lnTo>
                    <a:pt x="2026232" y="5529386"/>
                  </a:lnTo>
                  <a:lnTo>
                    <a:pt x="1984375" y="5511510"/>
                  </a:lnTo>
                  <a:lnTo>
                    <a:pt x="1942816" y="5493077"/>
                  </a:lnTo>
                  <a:lnTo>
                    <a:pt x="1901561" y="5474090"/>
                  </a:lnTo>
                  <a:lnTo>
                    <a:pt x="1860614" y="5454555"/>
                  </a:lnTo>
                  <a:lnTo>
                    <a:pt x="1819980" y="5434477"/>
                  </a:lnTo>
                  <a:lnTo>
                    <a:pt x="1779663" y="5413860"/>
                  </a:lnTo>
                  <a:lnTo>
                    <a:pt x="1739669" y="5392708"/>
                  </a:lnTo>
                  <a:lnTo>
                    <a:pt x="1700001" y="5371027"/>
                  </a:lnTo>
                  <a:lnTo>
                    <a:pt x="1660666" y="5348821"/>
                  </a:lnTo>
                  <a:lnTo>
                    <a:pt x="1621666" y="5326095"/>
                  </a:lnTo>
                  <a:lnTo>
                    <a:pt x="1583008" y="5302854"/>
                  </a:lnTo>
                  <a:lnTo>
                    <a:pt x="1544696" y="5279102"/>
                  </a:lnTo>
                  <a:lnTo>
                    <a:pt x="1506734" y="5254844"/>
                  </a:lnTo>
                  <a:lnTo>
                    <a:pt x="1469128" y="5230085"/>
                  </a:lnTo>
                  <a:lnTo>
                    <a:pt x="1431881" y="5204829"/>
                  </a:lnTo>
                  <a:lnTo>
                    <a:pt x="1394999" y="5179082"/>
                  </a:lnTo>
                  <a:lnTo>
                    <a:pt x="1358487" y="5152847"/>
                  </a:lnTo>
                  <a:lnTo>
                    <a:pt x="1322348" y="5126130"/>
                  </a:lnTo>
                  <a:lnTo>
                    <a:pt x="1286588" y="5098935"/>
                  </a:lnTo>
                  <a:lnTo>
                    <a:pt x="1251212" y="5071268"/>
                  </a:lnTo>
                  <a:lnTo>
                    <a:pt x="1216224" y="5043132"/>
                  </a:lnTo>
                  <a:lnTo>
                    <a:pt x="1181629" y="5014532"/>
                  </a:lnTo>
                  <a:lnTo>
                    <a:pt x="1147432" y="4985474"/>
                  </a:lnTo>
                  <a:lnTo>
                    <a:pt x="1113637" y="4955961"/>
                  </a:lnTo>
                  <a:lnTo>
                    <a:pt x="1080249" y="4925999"/>
                  </a:lnTo>
                  <a:lnTo>
                    <a:pt x="1047273" y="4895592"/>
                  </a:lnTo>
                  <a:lnTo>
                    <a:pt x="1014713" y="4864746"/>
                  </a:lnTo>
                  <a:lnTo>
                    <a:pt x="982575" y="4833464"/>
                  </a:lnTo>
                  <a:lnTo>
                    <a:pt x="950862" y="4801751"/>
                  </a:lnTo>
                  <a:lnTo>
                    <a:pt x="919580" y="4769612"/>
                  </a:lnTo>
                  <a:lnTo>
                    <a:pt x="888733" y="4737053"/>
                  </a:lnTo>
                  <a:lnTo>
                    <a:pt x="858326" y="4704077"/>
                  </a:lnTo>
                  <a:lnTo>
                    <a:pt x="828364" y="4670689"/>
                  </a:lnTo>
                  <a:lnTo>
                    <a:pt x="798852" y="4636894"/>
                  </a:lnTo>
                  <a:lnTo>
                    <a:pt x="769793" y="4602696"/>
                  </a:lnTo>
                  <a:lnTo>
                    <a:pt x="741194" y="4568101"/>
                  </a:lnTo>
                  <a:lnTo>
                    <a:pt x="713058" y="4533113"/>
                  </a:lnTo>
                  <a:lnTo>
                    <a:pt x="685390" y="4497737"/>
                  </a:lnTo>
                  <a:lnTo>
                    <a:pt x="658195" y="4461977"/>
                  </a:lnTo>
                  <a:lnTo>
                    <a:pt x="631478" y="4425839"/>
                  </a:lnTo>
                  <a:lnTo>
                    <a:pt x="605244" y="4389327"/>
                  </a:lnTo>
                  <a:lnTo>
                    <a:pt x="579496" y="4352445"/>
                  </a:lnTo>
                  <a:lnTo>
                    <a:pt x="554241" y="4315198"/>
                  </a:lnTo>
                  <a:lnTo>
                    <a:pt x="529481" y="4277592"/>
                  </a:lnTo>
                  <a:lnTo>
                    <a:pt x="505223" y="4239630"/>
                  </a:lnTo>
                  <a:lnTo>
                    <a:pt x="481472" y="4201317"/>
                  </a:lnTo>
                  <a:lnTo>
                    <a:pt x="458230" y="4162659"/>
                  </a:lnTo>
                  <a:lnTo>
                    <a:pt x="435504" y="4123660"/>
                  </a:lnTo>
                  <a:lnTo>
                    <a:pt x="413298" y="4084324"/>
                  </a:lnTo>
                  <a:lnTo>
                    <a:pt x="391617" y="4044657"/>
                  </a:lnTo>
                  <a:lnTo>
                    <a:pt x="370466" y="4004663"/>
                  </a:lnTo>
                  <a:lnTo>
                    <a:pt x="349849" y="3964346"/>
                  </a:lnTo>
                  <a:lnTo>
                    <a:pt x="329770" y="3923712"/>
                  </a:lnTo>
                  <a:lnTo>
                    <a:pt x="310235" y="3882765"/>
                  </a:lnTo>
                  <a:lnTo>
                    <a:pt x="291249" y="3841509"/>
                  </a:lnTo>
                  <a:lnTo>
                    <a:pt x="272815" y="3799951"/>
                  </a:lnTo>
                  <a:lnTo>
                    <a:pt x="254940" y="3758093"/>
                  </a:lnTo>
                  <a:lnTo>
                    <a:pt x="237627" y="3715942"/>
                  </a:lnTo>
                  <a:lnTo>
                    <a:pt x="220881" y="3673501"/>
                  </a:lnTo>
                  <a:lnTo>
                    <a:pt x="204706" y="3630776"/>
                  </a:lnTo>
                  <a:lnTo>
                    <a:pt x="189109" y="3587771"/>
                  </a:lnTo>
                  <a:lnTo>
                    <a:pt x="174093" y="3544490"/>
                  </a:lnTo>
                  <a:lnTo>
                    <a:pt x="159663" y="3500939"/>
                  </a:lnTo>
                  <a:lnTo>
                    <a:pt x="145823" y="3457123"/>
                  </a:lnTo>
                  <a:lnTo>
                    <a:pt x="132579" y="3413045"/>
                  </a:lnTo>
                  <a:lnTo>
                    <a:pt x="119935" y="3368711"/>
                  </a:lnTo>
                  <a:lnTo>
                    <a:pt x="107896" y="3324125"/>
                  </a:lnTo>
                  <a:lnTo>
                    <a:pt x="96467" y="3279292"/>
                  </a:lnTo>
                  <a:lnTo>
                    <a:pt x="85651" y="3234218"/>
                  </a:lnTo>
                  <a:lnTo>
                    <a:pt x="75455" y="3188905"/>
                  </a:lnTo>
                  <a:lnTo>
                    <a:pt x="65883" y="3143360"/>
                  </a:lnTo>
                  <a:lnTo>
                    <a:pt x="56938" y="3097587"/>
                  </a:lnTo>
                  <a:lnTo>
                    <a:pt x="48627" y="3051590"/>
                  </a:lnTo>
                  <a:lnTo>
                    <a:pt x="40954" y="3005375"/>
                  </a:lnTo>
                  <a:lnTo>
                    <a:pt x="33923" y="2958945"/>
                  </a:lnTo>
                  <a:lnTo>
                    <a:pt x="27540" y="2912307"/>
                  </a:lnTo>
                  <a:lnTo>
                    <a:pt x="21808" y="2865464"/>
                  </a:lnTo>
                  <a:lnTo>
                    <a:pt x="16734" y="2818421"/>
                  </a:lnTo>
                  <a:lnTo>
                    <a:pt x="12320" y="2771183"/>
                  </a:lnTo>
                  <a:lnTo>
                    <a:pt x="8573" y="2723754"/>
                  </a:lnTo>
                  <a:lnTo>
                    <a:pt x="5496" y="2676140"/>
                  </a:lnTo>
                  <a:lnTo>
                    <a:pt x="3095" y="2628345"/>
                  </a:lnTo>
                  <a:lnTo>
                    <a:pt x="1374" y="2580373"/>
                  </a:lnTo>
                  <a:lnTo>
                    <a:pt x="338" y="2532230"/>
                  </a:lnTo>
                  <a:lnTo>
                    <a:pt x="0" y="2485011"/>
                  </a:lnTo>
                  <a:lnTo>
                    <a:pt x="4145737" y="5675045"/>
                  </a:lnTo>
                  <a:lnTo>
                    <a:pt x="4095777" y="5687859"/>
                  </a:lnTo>
                  <a:lnTo>
                    <a:pt x="4050702" y="5698674"/>
                  </a:lnTo>
                  <a:lnTo>
                    <a:pt x="4005390" y="5708870"/>
                  </a:lnTo>
                  <a:lnTo>
                    <a:pt x="3959844" y="5718443"/>
                  </a:lnTo>
                  <a:lnTo>
                    <a:pt x="3914071" y="5727387"/>
                  </a:lnTo>
                  <a:lnTo>
                    <a:pt x="3868074" y="5735698"/>
                  </a:lnTo>
                  <a:lnTo>
                    <a:pt x="3821859" y="5743371"/>
                  </a:lnTo>
                  <a:lnTo>
                    <a:pt x="3775430" y="5750402"/>
                  </a:lnTo>
                  <a:lnTo>
                    <a:pt x="3728791" y="5756786"/>
                  </a:lnTo>
                  <a:lnTo>
                    <a:pt x="3681948" y="5762517"/>
                  </a:lnTo>
                  <a:lnTo>
                    <a:pt x="3634905" y="5767592"/>
                  </a:lnTo>
                  <a:lnTo>
                    <a:pt x="3587667" y="5772005"/>
                  </a:lnTo>
                  <a:lnTo>
                    <a:pt x="3540239" y="5775753"/>
                  </a:lnTo>
                  <a:lnTo>
                    <a:pt x="3492625" y="5778829"/>
                  </a:lnTo>
                  <a:lnTo>
                    <a:pt x="3444829" y="5781231"/>
                  </a:lnTo>
                  <a:lnTo>
                    <a:pt x="3396858" y="5782951"/>
                  </a:lnTo>
                  <a:lnTo>
                    <a:pt x="3348715" y="5783987"/>
                  </a:lnTo>
                  <a:lnTo>
                    <a:pt x="3300405" y="5784334"/>
                  </a:lnTo>
                  <a:close/>
                </a:path>
                <a:path w="4145915" h="5784850">
                  <a:moveTo>
                    <a:pt x="4145737" y="5784334"/>
                  </a:moveTo>
                  <a:lnTo>
                    <a:pt x="3300405" y="5784334"/>
                  </a:lnTo>
                  <a:lnTo>
                    <a:pt x="3348715" y="5783987"/>
                  </a:lnTo>
                  <a:lnTo>
                    <a:pt x="3396858" y="5782951"/>
                  </a:lnTo>
                  <a:lnTo>
                    <a:pt x="3444829" y="5781231"/>
                  </a:lnTo>
                  <a:lnTo>
                    <a:pt x="3492625" y="5778829"/>
                  </a:lnTo>
                  <a:lnTo>
                    <a:pt x="3540239" y="5775753"/>
                  </a:lnTo>
                  <a:lnTo>
                    <a:pt x="3587667" y="5772005"/>
                  </a:lnTo>
                  <a:lnTo>
                    <a:pt x="3634905" y="5767592"/>
                  </a:lnTo>
                  <a:lnTo>
                    <a:pt x="3681948" y="5762517"/>
                  </a:lnTo>
                  <a:lnTo>
                    <a:pt x="3728791" y="5756786"/>
                  </a:lnTo>
                  <a:lnTo>
                    <a:pt x="3775430" y="5750402"/>
                  </a:lnTo>
                  <a:lnTo>
                    <a:pt x="3821859" y="5743371"/>
                  </a:lnTo>
                  <a:lnTo>
                    <a:pt x="3868074" y="5735698"/>
                  </a:lnTo>
                  <a:lnTo>
                    <a:pt x="3914071" y="5727387"/>
                  </a:lnTo>
                  <a:lnTo>
                    <a:pt x="3959844" y="5718443"/>
                  </a:lnTo>
                  <a:lnTo>
                    <a:pt x="4005390" y="5708870"/>
                  </a:lnTo>
                  <a:lnTo>
                    <a:pt x="4050702" y="5698674"/>
                  </a:lnTo>
                  <a:lnTo>
                    <a:pt x="4095777" y="5687859"/>
                  </a:lnTo>
                  <a:lnTo>
                    <a:pt x="4140609" y="5676430"/>
                  </a:lnTo>
                  <a:lnTo>
                    <a:pt x="4145737" y="5675045"/>
                  </a:lnTo>
                  <a:lnTo>
                    <a:pt x="4145737" y="5784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6029"/>
              <a:ext cx="3415951" cy="5711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0014" y="1579297"/>
            <a:ext cx="2813685" cy="954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3050" b="1" spc="254" dirty="0">
                <a:solidFill>
                  <a:srgbClr val="FFFFFF"/>
                </a:solidFill>
                <a:latin typeface="Arial"/>
                <a:cs typeface="Arial"/>
              </a:rPr>
              <a:t>ИНДУСТРИЯ 4.0 </a:t>
            </a:r>
            <a:endParaRPr sz="3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1046" y="776361"/>
            <a:ext cx="6113780" cy="1685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pc="15" dirty="0">
                <a:solidFill>
                  <a:srgbClr val="30303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переход на полностью автоматизированное цифровое производство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pc="15" dirty="0">
                <a:solidFill>
                  <a:srgbClr val="30303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 управлением интеллектуальных систем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pc="15" dirty="0">
                <a:solidFill>
                  <a:srgbClr val="30303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режиме реального времени в постоянном взаимодействии с внешней средой.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23196" y="323431"/>
            <a:ext cx="542163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850" spc="105" dirty="0">
                <a:solidFill>
                  <a:srgbClr val="F15E2E"/>
                </a:solidFill>
              </a:rPr>
              <a:t>ЦЕЛЬ</a:t>
            </a:r>
            <a:endParaRPr sz="1850"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553660" y="3781695"/>
            <a:ext cx="9514399" cy="31594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96590">
              <a:spcBef>
                <a:spcPts val="140"/>
              </a:spcBef>
            </a:pPr>
            <a:r>
              <a:rPr lang="ru-RU" spc="145" dirty="0"/>
              <a:t>             ВОПРОСЫ </a:t>
            </a:r>
          </a:p>
          <a:p>
            <a:pPr marL="3196590">
              <a:spcBef>
                <a:spcPts val="140"/>
              </a:spcBef>
            </a:pPr>
            <a:r>
              <a:rPr lang="ru-RU" spc="145" dirty="0">
                <a:solidFill>
                  <a:srgbClr val="333333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333333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 автоматизации процессов и внедрении</a:t>
            </a:r>
          </a:p>
          <a:p>
            <a:pPr marL="3196590">
              <a:spcBef>
                <a:spcPts val="140"/>
              </a:spcBef>
            </a:pPr>
            <a:r>
              <a:rPr lang="ru-RU" dirty="0">
                <a:solidFill>
                  <a:srgbClr val="333333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   новых производственных технологий.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96590">
              <a:spcBef>
                <a:spcPts val="140"/>
              </a:spcBef>
            </a:pPr>
            <a:endParaRPr spc="185" dirty="0"/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0" dirty="0">
                <a:solidFill>
                  <a:srgbClr val="333333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как обеспечить «прозрачность» и управляемость процессами;</a:t>
            </a:r>
            <a:endParaRPr lang="ru-RU" b="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0" dirty="0">
                <a:solidFill>
                  <a:srgbClr val="333333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как снизить влияние человеческого фактора и повысить качество продукции;</a:t>
            </a:r>
            <a:endParaRPr lang="ru-RU" b="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0" dirty="0">
                <a:solidFill>
                  <a:srgbClr val="333333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как обеспечить «прослеживаемость» прохождения изделий по всем технологическим операциям;</a:t>
            </a:r>
            <a:endParaRPr lang="ru-RU" b="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0" dirty="0">
                <a:solidFill>
                  <a:srgbClr val="333333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как повысить общую эффективность работы.</a:t>
            </a:r>
            <a:endParaRPr lang="ru-RU" b="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08373" y="7108155"/>
            <a:ext cx="1095374" cy="285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95"/>
              </a:lnSpc>
            </a:pPr>
            <a:fld id="{81D60167-4931-47E6-BA6A-407CBD079E47}" type="slidenum">
              <a:rPr spc="210" dirty="0"/>
              <a:pPr marL="38100">
                <a:lnSpc>
                  <a:spcPts val="1895"/>
                </a:lnSpc>
              </a:pPr>
              <a:t>7</a:t>
            </a:fld>
            <a:endParaRPr spc="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71" y="259522"/>
            <a:ext cx="10329652" cy="6989714"/>
            <a:chOff x="104162" y="81022"/>
            <a:chExt cx="9801860" cy="6632575"/>
          </a:xfrm>
        </p:grpSpPr>
        <p:sp>
          <p:nvSpPr>
            <p:cNvPr id="3" name="object 3"/>
            <p:cNvSpPr/>
            <p:nvPr/>
          </p:nvSpPr>
          <p:spPr>
            <a:xfrm>
              <a:off x="104162" y="81022"/>
              <a:ext cx="3924300" cy="6632575"/>
            </a:xfrm>
            <a:custGeom>
              <a:avLst/>
              <a:gdLst/>
              <a:ahLst/>
              <a:cxnLst/>
              <a:rect l="l" t="t" r="r" b="b"/>
              <a:pathLst>
                <a:path w="3924300" h="6632575">
                  <a:moveTo>
                    <a:pt x="3923827" y="0"/>
                  </a:moveTo>
                  <a:lnTo>
                    <a:pt x="0" y="0"/>
                  </a:lnTo>
                  <a:lnTo>
                    <a:pt x="0" y="6632293"/>
                  </a:lnTo>
                  <a:lnTo>
                    <a:pt x="3923827" y="6632293"/>
                  </a:lnTo>
                  <a:lnTo>
                    <a:pt x="3923827" y="0"/>
                  </a:lnTo>
                  <a:close/>
                </a:path>
              </a:pathLst>
            </a:custGeom>
            <a:solidFill>
              <a:srgbClr val="F49847"/>
            </a:solidFill>
          </p:spPr>
          <p:txBody>
            <a:bodyPr wrap="square" lIns="0" tIns="0" rIns="0" bIns="0" rtlCol="0"/>
            <a:lstStyle/>
            <a:p>
              <a:endParaRPr sz="1897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162" y="3795165"/>
              <a:ext cx="9801837" cy="27437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425" y="447212"/>
            <a:ext cx="3335924" cy="1126245"/>
          </a:xfrm>
          <a:prstGeom prst="rect">
            <a:avLst/>
          </a:prstGeom>
        </p:spPr>
        <p:txBody>
          <a:bodyPr vert="horz" wrap="square" lIns="0" tIns="10707" rIns="0" bIns="0" rtlCol="0">
            <a:spAutoFit/>
          </a:bodyPr>
          <a:lstStyle/>
          <a:p>
            <a:pPr marL="13383" marR="524624">
              <a:lnSpc>
                <a:spcPct val="100699"/>
              </a:lnSpc>
              <a:spcBef>
                <a:spcPts val="84"/>
              </a:spcBef>
            </a:pPr>
            <a:r>
              <a:rPr spc="5" dirty="0"/>
              <a:t>П</a:t>
            </a:r>
            <a:r>
              <a:rPr dirty="0"/>
              <a:t>РЕИ</a:t>
            </a:r>
            <a:r>
              <a:rPr spc="-16" dirty="0"/>
              <a:t>МУЩЕС</a:t>
            </a:r>
            <a:r>
              <a:rPr dirty="0"/>
              <a:t>ТВА  </a:t>
            </a:r>
            <a:r>
              <a:rPr spc="11" dirty="0"/>
              <a:t>РОБОТИЗАЦИИ</a:t>
            </a:r>
          </a:p>
          <a:p>
            <a:pPr marL="13383">
              <a:spcBef>
                <a:spcPts val="21"/>
              </a:spcBef>
            </a:pPr>
            <a:r>
              <a:rPr spc="5" dirty="0"/>
              <a:t>И</a:t>
            </a:r>
            <a:r>
              <a:rPr spc="-74" dirty="0"/>
              <a:t> </a:t>
            </a:r>
            <a:r>
              <a:rPr spc="11" dirty="0"/>
              <a:t>АВТОМАТИЗАЦИИ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288" y="4631523"/>
            <a:ext cx="3649105" cy="240500"/>
          </a:xfrm>
          <a:prstGeom prst="rect">
            <a:avLst/>
          </a:prstGeom>
        </p:spPr>
        <p:txBody>
          <a:bodyPr vert="horz" wrap="square" lIns="0" tIns="13384" rIns="0" bIns="0" rtlCol="0">
            <a:spAutoFit/>
          </a:bodyPr>
          <a:lstStyle/>
          <a:p>
            <a:pPr marL="13383">
              <a:spcBef>
                <a:spcPts val="105"/>
              </a:spcBef>
            </a:pPr>
            <a:r>
              <a:rPr sz="1475" b="1" spc="-11" dirty="0">
                <a:latin typeface="Arial"/>
                <a:cs typeface="Arial"/>
              </a:rPr>
              <a:t>Непрерывная</a:t>
            </a:r>
            <a:r>
              <a:rPr sz="1475" b="1" spc="-5" dirty="0">
                <a:latin typeface="Arial"/>
                <a:cs typeface="Arial"/>
              </a:rPr>
              <a:t> работа</a:t>
            </a:r>
            <a:r>
              <a:rPr sz="1475" b="1" dirty="0">
                <a:latin typeface="Arial"/>
                <a:cs typeface="Arial"/>
              </a:rPr>
              <a:t> 24/7 </a:t>
            </a:r>
            <a:r>
              <a:rPr sz="1475" b="1" spc="16" dirty="0">
                <a:latin typeface="Arial"/>
                <a:cs typeface="Arial"/>
              </a:rPr>
              <a:t>круглый</a:t>
            </a:r>
            <a:r>
              <a:rPr sz="1475" b="1" spc="-5" dirty="0">
                <a:latin typeface="Arial"/>
                <a:cs typeface="Arial"/>
              </a:rPr>
              <a:t> </a:t>
            </a:r>
            <a:r>
              <a:rPr sz="1475" b="1" spc="11" dirty="0">
                <a:latin typeface="Arial"/>
                <a:cs typeface="Arial"/>
              </a:rPr>
              <a:t>год</a:t>
            </a:r>
            <a:endParaRPr sz="1475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3121" y="1823560"/>
            <a:ext cx="9999071" cy="3117767"/>
            <a:chOff x="240188" y="1565146"/>
            <a:chExt cx="9488170" cy="29584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88" y="4183026"/>
              <a:ext cx="340539" cy="340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0124" y="1565146"/>
              <a:ext cx="3105745" cy="21286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3633" y="1565146"/>
              <a:ext cx="3314240" cy="212865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38187" y="5286011"/>
            <a:ext cx="4422692" cy="240500"/>
          </a:xfrm>
          <a:prstGeom prst="rect">
            <a:avLst/>
          </a:prstGeom>
        </p:spPr>
        <p:txBody>
          <a:bodyPr vert="horz" wrap="square" lIns="0" tIns="13384" rIns="0" bIns="0" rtlCol="0">
            <a:spAutoFit/>
          </a:bodyPr>
          <a:lstStyle/>
          <a:p>
            <a:pPr marL="13383">
              <a:spcBef>
                <a:spcPts val="105"/>
              </a:spcBef>
            </a:pPr>
            <a:r>
              <a:rPr sz="1475" b="1" spc="-5" dirty="0">
                <a:latin typeface="Arial"/>
                <a:cs typeface="Arial"/>
              </a:rPr>
              <a:t>Решение </a:t>
            </a:r>
            <a:r>
              <a:rPr sz="1475" b="1" spc="-16" dirty="0">
                <a:latin typeface="Arial"/>
                <a:cs typeface="Arial"/>
              </a:rPr>
              <a:t>проблемы</a:t>
            </a:r>
            <a:r>
              <a:rPr sz="1475" b="1" spc="-5" dirty="0">
                <a:latin typeface="Arial"/>
                <a:cs typeface="Arial"/>
              </a:rPr>
              <a:t> </a:t>
            </a:r>
            <a:r>
              <a:rPr sz="1475" b="1" dirty="0">
                <a:latin typeface="Arial"/>
                <a:cs typeface="Arial"/>
              </a:rPr>
              <a:t>с </a:t>
            </a:r>
            <a:r>
              <a:rPr sz="1475" b="1" spc="16" dirty="0">
                <a:latin typeface="Arial"/>
                <a:cs typeface="Arial"/>
              </a:rPr>
              <a:t>нехваткой</a:t>
            </a:r>
            <a:r>
              <a:rPr sz="1475" b="1" spc="-5" dirty="0">
                <a:latin typeface="Arial"/>
                <a:cs typeface="Arial"/>
              </a:rPr>
              <a:t> </a:t>
            </a:r>
            <a:r>
              <a:rPr sz="1475" b="1" spc="-11" dirty="0">
                <a:latin typeface="Arial"/>
                <a:cs typeface="Arial"/>
              </a:rPr>
              <a:t>рабочей </a:t>
            </a:r>
            <a:r>
              <a:rPr sz="1475" b="1" spc="-21" dirty="0">
                <a:latin typeface="Arial"/>
                <a:cs typeface="Arial"/>
              </a:rPr>
              <a:t>силы</a:t>
            </a:r>
            <a:endParaRPr sz="1475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22" y="5250288"/>
            <a:ext cx="358876" cy="3588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38187" y="5962998"/>
            <a:ext cx="3759521" cy="240500"/>
          </a:xfrm>
          <a:prstGeom prst="rect">
            <a:avLst/>
          </a:prstGeom>
        </p:spPr>
        <p:txBody>
          <a:bodyPr vert="horz" wrap="square" lIns="0" tIns="13384" rIns="0" bIns="0" rtlCol="0">
            <a:spAutoFit/>
          </a:bodyPr>
          <a:lstStyle/>
          <a:p>
            <a:pPr marL="13383">
              <a:spcBef>
                <a:spcPts val="105"/>
              </a:spcBef>
            </a:pPr>
            <a:r>
              <a:rPr sz="1475" b="1" spc="16" dirty="0">
                <a:latin typeface="Arial"/>
                <a:cs typeface="Arial"/>
              </a:rPr>
              <a:t>Высокая</a:t>
            </a:r>
            <a:r>
              <a:rPr sz="1475" b="1" spc="-16" dirty="0">
                <a:latin typeface="Arial"/>
                <a:cs typeface="Arial"/>
              </a:rPr>
              <a:t> </a:t>
            </a:r>
            <a:r>
              <a:rPr sz="1475" b="1" spc="-5" dirty="0">
                <a:latin typeface="Arial"/>
                <a:cs typeface="Arial"/>
              </a:rPr>
              <a:t>эффективность</a:t>
            </a:r>
            <a:r>
              <a:rPr sz="1475" b="1" spc="-11" dirty="0">
                <a:latin typeface="Arial"/>
                <a:cs typeface="Arial"/>
              </a:rPr>
              <a:t> и</a:t>
            </a:r>
            <a:r>
              <a:rPr sz="1475" b="1" spc="-16" dirty="0">
                <a:latin typeface="Arial"/>
                <a:cs typeface="Arial"/>
              </a:rPr>
              <a:t> </a:t>
            </a:r>
            <a:r>
              <a:rPr sz="1475" b="1" spc="16" dirty="0">
                <a:latin typeface="Arial"/>
                <a:cs typeface="Arial"/>
              </a:rPr>
              <a:t>надежность</a:t>
            </a:r>
            <a:endParaRPr sz="14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186" y="6190523"/>
            <a:ext cx="2687476" cy="240500"/>
          </a:xfrm>
          <a:prstGeom prst="rect">
            <a:avLst/>
          </a:prstGeom>
        </p:spPr>
        <p:txBody>
          <a:bodyPr vert="horz" wrap="square" lIns="0" tIns="13384" rIns="0" bIns="0" rtlCol="0">
            <a:spAutoFit/>
          </a:bodyPr>
          <a:lstStyle/>
          <a:p>
            <a:pPr marL="13383">
              <a:spcBef>
                <a:spcPts val="105"/>
              </a:spcBef>
            </a:pPr>
            <a:r>
              <a:rPr sz="1475" b="1" spc="11" dirty="0">
                <a:latin typeface="Arial"/>
                <a:cs typeface="Arial"/>
              </a:rPr>
              <a:t>технологических</a:t>
            </a:r>
            <a:r>
              <a:rPr sz="1475" b="1" spc="-58" dirty="0">
                <a:latin typeface="Arial"/>
                <a:cs typeface="Arial"/>
              </a:rPr>
              <a:t> </a:t>
            </a:r>
            <a:r>
              <a:rPr sz="1475" b="1" spc="-5" dirty="0">
                <a:latin typeface="Arial"/>
                <a:cs typeface="Arial"/>
              </a:rPr>
              <a:t>процессов</a:t>
            </a:r>
            <a:endParaRPr sz="1475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122" y="5915135"/>
            <a:ext cx="358876" cy="3588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93966" y="4614133"/>
            <a:ext cx="4421354" cy="455036"/>
          </a:xfrm>
          <a:prstGeom prst="rect">
            <a:avLst/>
          </a:prstGeom>
        </p:spPr>
        <p:txBody>
          <a:bodyPr vert="horz" wrap="square" lIns="0" tIns="10707" rIns="0" bIns="0" rtlCol="0">
            <a:spAutoFit/>
          </a:bodyPr>
          <a:lstStyle/>
          <a:p>
            <a:pPr marL="13383" marR="5353">
              <a:lnSpc>
                <a:spcPct val="101200"/>
              </a:lnSpc>
              <a:spcBef>
                <a:spcPts val="84"/>
              </a:spcBef>
            </a:pPr>
            <a:r>
              <a:rPr sz="1475" b="1" spc="11" dirty="0">
                <a:latin typeface="Arial"/>
                <a:cs typeface="Arial"/>
              </a:rPr>
              <a:t>Возможность</a:t>
            </a:r>
            <a:r>
              <a:rPr sz="1475" b="1" spc="-5" dirty="0">
                <a:latin typeface="Arial"/>
                <a:cs typeface="Arial"/>
              </a:rPr>
              <a:t> </a:t>
            </a:r>
            <a:r>
              <a:rPr sz="1475" b="1" spc="-16" dirty="0">
                <a:latin typeface="Arial"/>
                <a:cs typeface="Arial"/>
              </a:rPr>
              <a:t>работы</a:t>
            </a:r>
            <a:r>
              <a:rPr sz="1475" b="1" spc="-11" dirty="0">
                <a:latin typeface="Arial"/>
                <a:cs typeface="Arial"/>
              </a:rPr>
              <a:t> </a:t>
            </a:r>
            <a:r>
              <a:rPr sz="1475" b="1" dirty="0">
                <a:latin typeface="Arial"/>
                <a:cs typeface="Arial"/>
              </a:rPr>
              <a:t>с </a:t>
            </a:r>
            <a:r>
              <a:rPr sz="1475" b="1" spc="-21" dirty="0">
                <a:latin typeface="Arial"/>
                <a:cs typeface="Arial"/>
              </a:rPr>
              <a:t>вредными</a:t>
            </a:r>
            <a:r>
              <a:rPr sz="1475" b="1" spc="-11" dirty="0">
                <a:latin typeface="Arial"/>
                <a:cs typeface="Arial"/>
              </a:rPr>
              <a:t> веществами </a:t>
            </a:r>
            <a:r>
              <a:rPr sz="1475" b="1" spc="-395" dirty="0">
                <a:latin typeface="Arial"/>
                <a:cs typeface="Arial"/>
              </a:rPr>
              <a:t> </a:t>
            </a:r>
            <a:r>
              <a:rPr sz="1475" b="1" spc="-5" dirty="0">
                <a:latin typeface="Arial"/>
                <a:cs typeface="Arial"/>
              </a:rPr>
              <a:t>без </a:t>
            </a:r>
            <a:r>
              <a:rPr sz="1475" b="1" dirty="0">
                <a:latin typeface="Arial"/>
                <a:cs typeface="Arial"/>
              </a:rPr>
              <a:t>участия</a:t>
            </a:r>
            <a:r>
              <a:rPr sz="1475" b="1" spc="-5" dirty="0">
                <a:latin typeface="Arial"/>
                <a:cs typeface="Arial"/>
              </a:rPr>
              <a:t> </a:t>
            </a:r>
            <a:r>
              <a:rPr sz="1475" b="1" spc="11" dirty="0">
                <a:latin typeface="Arial"/>
                <a:cs typeface="Arial"/>
              </a:rPr>
              <a:t>человека</a:t>
            </a:r>
            <a:endParaRPr sz="1475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9525" y="4578375"/>
            <a:ext cx="358876" cy="35887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17869" y="5286312"/>
            <a:ext cx="4055975" cy="455036"/>
          </a:xfrm>
          <a:prstGeom prst="rect">
            <a:avLst/>
          </a:prstGeom>
        </p:spPr>
        <p:txBody>
          <a:bodyPr vert="horz" wrap="square" lIns="0" tIns="10707" rIns="0" bIns="0" rtlCol="0">
            <a:spAutoFit/>
          </a:bodyPr>
          <a:lstStyle/>
          <a:p>
            <a:pPr marL="13383" marR="5353">
              <a:lnSpc>
                <a:spcPct val="101200"/>
              </a:lnSpc>
              <a:spcBef>
                <a:spcPts val="84"/>
              </a:spcBef>
            </a:pPr>
            <a:r>
              <a:rPr sz="1475" b="1" spc="32" dirty="0">
                <a:latin typeface="Arial"/>
                <a:cs typeface="Arial"/>
              </a:rPr>
              <a:t>Ускоряет</a:t>
            </a:r>
            <a:r>
              <a:rPr sz="1475" b="1" spc="-16" dirty="0">
                <a:latin typeface="Arial"/>
                <a:cs typeface="Arial"/>
              </a:rPr>
              <a:t> </a:t>
            </a:r>
            <a:r>
              <a:rPr sz="1475" b="1" spc="11" dirty="0">
                <a:latin typeface="Arial"/>
                <a:cs typeface="Arial"/>
              </a:rPr>
              <a:t>выпуск</a:t>
            </a:r>
            <a:r>
              <a:rPr sz="1475" b="1" spc="-16" dirty="0">
                <a:latin typeface="Arial"/>
                <a:cs typeface="Arial"/>
              </a:rPr>
              <a:t> </a:t>
            </a:r>
            <a:r>
              <a:rPr sz="1475" b="1" spc="11" dirty="0">
                <a:latin typeface="Arial"/>
                <a:cs typeface="Arial"/>
              </a:rPr>
              <a:t>продукции,</a:t>
            </a:r>
            <a:r>
              <a:rPr sz="1475" b="1" spc="-21" dirty="0">
                <a:latin typeface="Arial"/>
                <a:cs typeface="Arial"/>
              </a:rPr>
              <a:t> </a:t>
            </a:r>
            <a:r>
              <a:rPr sz="1475" b="1" spc="-11" dirty="0">
                <a:latin typeface="Arial"/>
                <a:cs typeface="Arial"/>
              </a:rPr>
              <a:t>повышает </a:t>
            </a:r>
            <a:r>
              <a:rPr sz="1475" b="1" dirty="0">
                <a:latin typeface="Arial"/>
                <a:cs typeface="Arial"/>
              </a:rPr>
              <a:t>ее </a:t>
            </a:r>
            <a:r>
              <a:rPr sz="1475" b="1" spc="-395" dirty="0">
                <a:latin typeface="Arial"/>
                <a:cs typeface="Arial"/>
              </a:rPr>
              <a:t> </a:t>
            </a:r>
            <a:r>
              <a:rPr sz="1475" b="1" spc="11" dirty="0">
                <a:latin typeface="Arial"/>
                <a:cs typeface="Arial"/>
              </a:rPr>
              <a:t>качество</a:t>
            </a:r>
            <a:r>
              <a:rPr sz="1475" b="1" spc="-11" dirty="0">
                <a:latin typeface="Arial"/>
                <a:cs typeface="Arial"/>
              </a:rPr>
              <a:t> и</a:t>
            </a:r>
            <a:r>
              <a:rPr sz="1475" b="1" spc="-5" dirty="0">
                <a:latin typeface="Arial"/>
                <a:cs typeface="Arial"/>
              </a:rPr>
              <a:t> </a:t>
            </a:r>
            <a:r>
              <a:rPr sz="1475" b="1" spc="26" dirty="0">
                <a:latin typeface="Arial"/>
                <a:cs typeface="Arial"/>
              </a:rPr>
              <a:t>снижает</a:t>
            </a:r>
            <a:r>
              <a:rPr sz="1475" b="1" dirty="0">
                <a:latin typeface="Arial"/>
                <a:cs typeface="Arial"/>
              </a:rPr>
              <a:t> </a:t>
            </a:r>
            <a:r>
              <a:rPr sz="1475" b="1" spc="-11" dirty="0">
                <a:latin typeface="Arial"/>
                <a:cs typeface="Arial"/>
              </a:rPr>
              <a:t>себестоимость</a:t>
            </a:r>
            <a:endParaRPr sz="1475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586" y="5247055"/>
            <a:ext cx="345898" cy="34589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401704" y="5980794"/>
            <a:ext cx="3666505" cy="240500"/>
          </a:xfrm>
          <a:prstGeom prst="rect">
            <a:avLst/>
          </a:prstGeom>
        </p:spPr>
        <p:txBody>
          <a:bodyPr vert="horz" wrap="square" lIns="0" tIns="13384" rIns="0" bIns="0" rtlCol="0">
            <a:spAutoFit/>
          </a:bodyPr>
          <a:lstStyle/>
          <a:p>
            <a:pPr marL="13383">
              <a:spcBef>
                <a:spcPts val="105"/>
              </a:spcBef>
            </a:pPr>
            <a:r>
              <a:rPr sz="1475" b="1" dirty="0">
                <a:latin typeface="Arial"/>
                <a:cs typeface="Arial"/>
              </a:rPr>
              <a:t>Простота</a:t>
            </a:r>
            <a:r>
              <a:rPr sz="1475" b="1" spc="5" dirty="0">
                <a:latin typeface="Arial"/>
                <a:cs typeface="Arial"/>
              </a:rPr>
              <a:t> </a:t>
            </a:r>
            <a:r>
              <a:rPr sz="1475" b="1" spc="11" dirty="0">
                <a:latin typeface="Arial"/>
                <a:cs typeface="Arial"/>
              </a:rPr>
              <a:t>технического</a:t>
            </a:r>
            <a:r>
              <a:rPr sz="1475" b="1" spc="5" dirty="0">
                <a:latin typeface="Arial"/>
                <a:cs typeface="Arial"/>
              </a:rPr>
              <a:t> </a:t>
            </a:r>
            <a:r>
              <a:rPr sz="1475" b="1" spc="11" dirty="0">
                <a:latin typeface="Arial"/>
                <a:cs typeface="Arial"/>
              </a:rPr>
              <a:t>обслуживания</a:t>
            </a:r>
            <a:endParaRPr sz="1475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1788" y="5922168"/>
            <a:ext cx="358876" cy="358876"/>
          </a:xfrm>
          <a:prstGeom prst="rect">
            <a:avLst/>
          </a:prstGeom>
        </p:spPr>
      </p:pic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2C18DA42-8FF0-F77A-6871-0AFFC8ECD9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lang="ru-RU" spc="-5" smtClean="0"/>
              <a:t>8</a:t>
            </a:fld>
            <a:endParaRPr lang="ru-RU" spc="-5" dirty="0"/>
          </a:p>
        </p:txBody>
      </p:sp>
      <p:pic>
        <p:nvPicPr>
          <p:cNvPr id="23" name="Google Shape;50;p2">
            <a:extLst>
              <a:ext uri="{FF2B5EF4-FFF2-40B4-BE49-F238E27FC236}">
                <a16:creationId xmlns:a16="http://schemas.microsoft.com/office/drawing/2014/main" id="{2E205888-B389-E81D-4954-D9B30D620C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8209" y="7159627"/>
            <a:ext cx="1095374" cy="28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5157D02D-C875-9629-4DF7-1711B5089634}"/>
              </a:ext>
            </a:extLst>
          </p:cNvPr>
          <p:cNvSpPr txBox="1">
            <a:spLocks/>
          </p:cNvSpPr>
          <p:nvPr/>
        </p:nvSpPr>
        <p:spPr>
          <a:xfrm>
            <a:off x="952500" y="739775"/>
            <a:ext cx="7340600" cy="94741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327275" marR="5080" indent="-2315210">
              <a:lnSpc>
                <a:spcPct val="101699"/>
              </a:lnSpc>
              <a:spcBef>
                <a:spcPts val="35"/>
              </a:spcBef>
            </a:pPr>
            <a:r>
              <a:rPr lang="ru-RU" sz="3000" b="1" kern="0" spc="-5" dirty="0">
                <a:solidFill>
                  <a:srgbClr val="585858"/>
                </a:solidFill>
                <a:latin typeface="Calibri"/>
                <a:cs typeface="Calibri"/>
              </a:rPr>
              <a:t>Примерное</a:t>
            </a:r>
            <a:r>
              <a:rPr lang="ru-RU" sz="3000" b="1" kern="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z="3000" b="1" kern="0" spc="-15" dirty="0">
                <a:solidFill>
                  <a:srgbClr val="585858"/>
                </a:solidFill>
                <a:latin typeface="Calibri"/>
                <a:cs typeface="Calibri"/>
              </a:rPr>
              <a:t>распределение</a:t>
            </a:r>
            <a:r>
              <a:rPr lang="ru-RU" sz="3000" b="1" kern="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z="3000" b="1" kern="0" spc="-10" dirty="0">
                <a:solidFill>
                  <a:srgbClr val="585858"/>
                </a:solidFill>
                <a:latin typeface="Calibri"/>
                <a:cs typeface="Calibri"/>
              </a:rPr>
              <a:t>статей</a:t>
            </a:r>
            <a:r>
              <a:rPr lang="ru-RU" sz="3000" b="1" kern="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z="3000" b="1" kern="0" spc="-25" dirty="0">
                <a:solidFill>
                  <a:srgbClr val="585858"/>
                </a:solidFill>
                <a:latin typeface="Calibri"/>
                <a:cs typeface="Calibri"/>
              </a:rPr>
              <a:t>расходов </a:t>
            </a:r>
            <a:r>
              <a:rPr lang="ru-RU" sz="3000" b="1" kern="0" spc="-6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z="3000" b="1" kern="0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lang="ru-RU" sz="3000" b="1" kern="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z="3000" b="1" kern="0" spc="-5" dirty="0">
                <a:solidFill>
                  <a:srgbClr val="585858"/>
                </a:solidFill>
                <a:latin typeface="Calibri"/>
                <a:cs typeface="Calibri"/>
              </a:rPr>
              <a:t>стоимости</a:t>
            </a:r>
            <a:r>
              <a:rPr lang="ru-RU" sz="3000" b="1" kern="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z="3000" b="1" kern="0" spc="-5" dirty="0">
                <a:solidFill>
                  <a:srgbClr val="585858"/>
                </a:solidFill>
                <a:latin typeface="Calibri"/>
                <a:cs typeface="Calibri"/>
              </a:rPr>
              <a:t>РТК</a:t>
            </a:r>
            <a:endParaRPr lang="ru-RU" sz="3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CC85C4C8-A37F-B381-552F-E50858755A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28700" y="2611804"/>
            <a:ext cx="9438131" cy="3481577"/>
          </a:xfrm>
          <a:prstGeom prst="rect">
            <a:avLst/>
          </a:prstGeom>
        </p:spPr>
      </p:pic>
      <p:grpSp>
        <p:nvGrpSpPr>
          <p:cNvPr id="8" name="object 11">
            <a:extLst>
              <a:ext uri="{FF2B5EF4-FFF2-40B4-BE49-F238E27FC236}">
                <a16:creationId xmlns:a16="http://schemas.microsoft.com/office/drawing/2014/main" id="{2D4336BE-9549-47FB-1D39-1A7C2DF11755}"/>
              </a:ext>
            </a:extLst>
          </p:cNvPr>
          <p:cNvGrpSpPr/>
          <p:nvPr/>
        </p:nvGrpSpPr>
        <p:grpSpPr>
          <a:xfrm>
            <a:off x="6667500" y="4599493"/>
            <a:ext cx="165100" cy="1615440"/>
            <a:chOff x="7747127" y="3098164"/>
            <a:chExt cx="165100" cy="1615440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D17A101-4BEE-6365-80F0-1EDEA9E097A0}"/>
                </a:ext>
              </a:extLst>
            </p:cNvPr>
            <p:cNvSpPr/>
            <p:nvPr/>
          </p:nvSpPr>
          <p:spPr>
            <a:xfrm>
              <a:off x="7759827" y="311086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446" y="0"/>
                  </a:moveTo>
                  <a:lnTo>
                    <a:pt x="0" y="0"/>
                  </a:lnTo>
                  <a:lnTo>
                    <a:pt x="0" y="139446"/>
                  </a:lnTo>
                  <a:lnTo>
                    <a:pt x="139446" y="139446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27DC3922-82C4-4CA9-04F0-5642F591A041}"/>
                </a:ext>
              </a:extLst>
            </p:cNvPr>
            <p:cNvSpPr/>
            <p:nvPr/>
          </p:nvSpPr>
          <p:spPr>
            <a:xfrm>
              <a:off x="7759827" y="311086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446" y="0"/>
                  </a:lnTo>
                  <a:lnTo>
                    <a:pt x="139446" y="139446"/>
                  </a:lnTo>
                  <a:lnTo>
                    <a:pt x="0" y="1394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F0C49E40-324A-823B-F898-166B456D529A}"/>
                </a:ext>
              </a:extLst>
            </p:cNvPr>
            <p:cNvSpPr/>
            <p:nvPr/>
          </p:nvSpPr>
          <p:spPr>
            <a:xfrm>
              <a:off x="7759827" y="3472814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139446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139446" y="140207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D81FF1CC-DDB8-0E6F-153F-18C4C1D177C3}"/>
                </a:ext>
              </a:extLst>
            </p:cNvPr>
            <p:cNvSpPr/>
            <p:nvPr/>
          </p:nvSpPr>
          <p:spPr>
            <a:xfrm>
              <a:off x="7759827" y="3472814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0" y="0"/>
                  </a:moveTo>
                  <a:lnTo>
                    <a:pt x="139446" y="0"/>
                  </a:lnTo>
                  <a:lnTo>
                    <a:pt x="139446" y="140207"/>
                  </a:lnTo>
                  <a:lnTo>
                    <a:pt x="0" y="1402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C549A8FE-3FE9-8C2A-34E2-CB7602FBE8FE}"/>
                </a:ext>
              </a:extLst>
            </p:cNvPr>
            <p:cNvSpPr/>
            <p:nvPr/>
          </p:nvSpPr>
          <p:spPr>
            <a:xfrm>
              <a:off x="7759827" y="38355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446" y="0"/>
                  </a:moveTo>
                  <a:lnTo>
                    <a:pt x="0" y="0"/>
                  </a:lnTo>
                  <a:lnTo>
                    <a:pt x="0" y="139445"/>
                  </a:lnTo>
                  <a:lnTo>
                    <a:pt x="139446" y="139445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A3A2CD9C-6A2A-7474-39E1-DCF018178025}"/>
                </a:ext>
              </a:extLst>
            </p:cNvPr>
            <p:cNvSpPr/>
            <p:nvPr/>
          </p:nvSpPr>
          <p:spPr>
            <a:xfrm>
              <a:off x="7759827" y="38355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446" y="0"/>
                  </a:lnTo>
                  <a:lnTo>
                    <a:pt x="139446" y="139445"/>
                  </a:lnTo>
                  <a:lnTo>
                    <a:pt x="0" y="1394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0AAE93FB-0724-D9C0-9601-831177592DF1}"/>
                </a:ext>
              </a:extLst>
            </p:cNvPr>
            <p:cNvSpPr/>
            <p:nvPr/>
          </p:nvSpPr>
          <p:spPr>
            <a:xfrm>
              <a:off x="7759827" y="419823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446" y="0"/>
                  </a:moveTo>
                  <a:lnTo>
                    <a:pt x="0" y="0"/>
                  </a:lnTo>
                  <a:lnTo>
                    <a:pt x="0" y="139445"/>
                  </a:lnTo>
                  <a:lnTo>
                    <a:pt x="139446" y="139445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DC57E354-C1B2-0A1C-9D9E-920B99A28641}"/>
                </a:ext>
              </a:extLst>
            </p:cNvPr>
            <p:cNvSpPr/>
            <p:nvPr/>
          </p:nvSpPr>
          <p:spPr>
            <a:xfrm>
              <a:off x="7759827" y="419823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446" y="0"/>
                  </a:lnTo>
                  <a:lnTo>
                    <a:pt x="139446" y="139445"/>
                  </a:lnTo>
                  <a:lnTo>
                    <a:pt x="0" y="1394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FE96B5EF-650D-4E6B-84B7-26DA9FC8729F}"/>
                </a:ext>
              </a:extLst>
            </p:cNvPr>
            <p:cNvSpPr/>
            <p:nvPr/>
          </p:nvSpPr>
          <p:spPr>
            <a:xfrm>
              <a:off x="7759827" y="456095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446" y="0"/>
                  </a:moveTo>
                  <a:lnTo>
                    <a:pt x="0" y="0"/>
                  </a:lnTo>
                  <a:lnTo>
                    <a:pt x="0" y="139445"/>
                  </a:lnTo>
                  <a:lnTo>
                    <a:pt x="139446" y="139445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5FDCD546-7587-2B48-6245-F4AECB9AA378}"/>
                </a:ext>
              </a:extLst>
            </p:cNvPr>
            <p:cNvSpPr/>
            <p:nvPr/>
          </p:nvSpPr>
          <p:spPr>
            <a:xfrm>
              <a:off x="7759827" y="456095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446" y="0"/>
                  </a:lnTo>
                  <a:lnTo>
                    <a:pt x="139446" y="139445"/>
                  </a:lnTo>
                  <a:lnTo>
                    <a:pt x="0" y="1394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2">
            <a:extLst>
              <a:ext uri="{FF2B5EF4-FFF2-40B4-BE49-F238E27FC236}">
                <a16:creationId xmlns:a16="http://schemas.microsoft.com/office/drawing/2014/main" id="{BF2D8513-7BFC-BBF1-5B38-22E8C8CC220F}"/>
              </a:ext>
            </a:extLst>
          </p:cNvPr>
          <p:cNvSpPr txBox="1"/>
          <p:nvPr/>
        </p:nvSpPr>
        <p:spPr>
          <a:xfrm>
            <a:off x="6978650" y="4498160"/>
            <a:ext cx="3295015" cy="18383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Робот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18900"/>
              </a:lnSpc>
            </a:pP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Технологический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инструмент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Перифирийное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оборудование </a:t>
            </a:r>
            <a:r>
              <a:rPr sz="2000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Программирование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Инжиниринг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07BB27FB-6F24-7E0D-E9D6-3812F01E6FB7}"/>
              </a:ext>
            </a:extLst>
          </p:cNvPr>
          <p:cNvSpPr txBox="1"/>
          <p:nvPr/>
        </p:nvSpPr>
        <p:spPr>
          <a:xfrm>
            <a:off x="2247900" y="3101975"/>
            <a:ext cx="57404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2D250093-EBAF-7E1E-0088-A23D81435F3B}"/>
              </a:ext>
            </a:extLst>
          </p:cNvPr>
          <p:cNvSpPr txBox="1"/>
          <p:nvPr/>
        </p:nvSpPr>
        <p:spPr>
          <a:xfrm>
            <a:off x="4048760" y="3025775"/>
            <a:ext cx="57404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69F263BB-E464-FC50-E323-87DD3B4EFF39}"/>
              </a:ext>
            </a:extLst>
          </p:cNvPr>
          <p:cNvSpPr txBox="1"/>
          <p:nvPr/>
        </p:nvSpPr>
        <p:spPr>
          <a:xfrm>
            <a:off x="5067300" y="3873539"/>
            <a:ext cx="57404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3B0CD297-7CF4-60DE-DEF5-51721A7891DC}"/>
              </a:ext>
            </a:extLst>
          </p:cNvPr>
          <p:cNvSpPr txBox="1"/>
          <p:nvPr/>
        </p:nvSpPr>
        <p:spPr>
          <a:xfrm>
            <a:off x="3314700" y="4635425"/>
            <a:ext cx="57404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3A30089F-19C4-4881-BDC9-73DAA408816D}"/>
              </a:ext>
            </a:extLst>
          </p:cNvPr>
          <p:cNvSpPr txBox="1"/>
          <p:nvPr/>
        </p:nvSpPr>
        <p:spPr>
          <a:xfrm>
            <a:off x="1684251" y="4149075"/>
            <a:ext cx="57404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26" name="Google Shape;50;p2">
            <a:extLst>
              <a:ext uri="{FF2B5EF4-FFF2-40B4-BE49-F238E27FC236}">
                <a16:creationId xmlns:a16="http://schemas.microsoft.com/office/drawing/2014/main" id="{364BFDB0-69E8-0DC2-BFB1-E21DFBF1E4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6988175"/>
            <a:ext cx="1095374" cy="285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C0BF5F1F-BB97-FD00-BD56-9891E6543D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4241" y="7208314"/>
            <a:ext cx="189229" cy="252095"/>
          </a:xfrm>
        </p:spPr>
        <p:txBody>
          <a:bodyPr/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lang="ru-RU" spc="-5" smtClean="0"/>
              <a:t>9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77832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528</Words>
  <Application>Microsoft Office PowerPoint</Application>
  <PresentationFormat>Произвольный</PresentationFormat>
  <Paragraphs>122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Microsoft Sans Serif</vt:lpstr>
      <vt:lpstr>Montserrat</vt:lpstr>
      <vt:lpstr>Panton</vt:lpstr>
      <vt:lpstr>Symbol</vt:lpstr>
      <vt:lpstr>Times New Roman</vt:lpstr>
      <vt:lpstr>Trebuchet MS</vt:lpstr>
      <vt:lpstr>Wingdings</vt:lpstr>
      <vt:lpstr>Office Theme</vt:lpstr>
      <vt:lpstr>28 марта 2024 года</vt:lpstr>
      <vt:lpstr>Структура участников Ассоциации по направлениям  деятельности</vt:lpstr>
      <vt:lpstr>Презентация PowerPoint</vt:lpstr>
      <vt:lpstr>Презентация PowerPoint</vt:lpstr>
      <vt:lpstr>Презентация PowerPoint</vt:lpstr>
      <vt:lpstr>КОНКУРЕНЦИЯ НЕ ЖДЕТ и НЕ ПРОЩАЕТ. ВЫБОР ПРОИЗВОДИТЕЛЯ</vt:lpstr>
      <vt:lpstr>ЦЕЛЬ</vt:lpstr>
      <vt:lpstr>ПРЕИМУЩЕСТВА  РОБОТИЗАЦИИ И АВТОМАТИЗАЦИИ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компаний-интеграторов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НАУРР 2022 Презентация_FULL01</dc:title>
  <dc:creator>Olga</dc:creator>
  <cp:lastModifiedBy>rck1 frp69</cp:lastModifiedBy>
  <cp:revision>9</cp:revision>
  <dcterms:created xsi:type="dcterms:W3CDTF">2023-09-04T06:54:26Z</dcterms:created>
  <dcterms:modified xsi:type="dcterms:W3CDTF">2024-04-04T12:38:55Z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2023-09-04T00:00:00Z</vt:filetime>
  </property>
</Properties>
</file>